
<file path=[Content_Types].xml><?xml version="1.0" encoding="utf-8"?>
<Types xmlns="http://schemas.openxmlformats.org/package/2006/content-types">
  <Default Extension="tiff" ContentType="image/tiff"/>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30"/>
  </p:notesMasterIdLst>
  <p:sldIdLst>
    <p:sldId id="859" r:id="rId3"/>
    <p:sldId id="1164" r:id="rId4"/>
    <p:sldId id="1183" r:id="rId5"/>
    <p:sldId id="1191" r:id="rId6"/>
    <p:sldId id="1184" r:id="rId7"/>
    <p:sldId id="1167" r:id="rId8"/>
    <p:sldId id="1192" r:id="rId9"/>
    <p:sldId id="1179" r:id="rId10"/>
    <p:sldId id="1180" r:id="rId11"/>
    <p:sldId id="1193" r:id="rId12"/>
    <p:sldId id="1194" r:id="rId13"/>
    <p:sldId id="1171" r:id="rId14"/>
    <p:sldId id="1195" r:id="rId15"/>
    <p:sldId id="1196" r:id="rId16"/>
    <p:sldId id="1197" r:id="rId17"/>
    <p:sldId id="1198" r:id="rId18"/>
    <p:sldId id="1199" r:id="rId19"/>
    <p:sldId id="1200" r:id="rId20"/>
    <p:sldId id="1201" r:id="rId21"/>
    <p:sldId id="1177" r:id="rId22"/>
    <p:sldId id="1202" r:id="rId23"/>
    <p:sldId id="1189" r:id="rId24"/>
    <p:sldId id="1190" r:id="rId25"/>
    <p:sldId id="1173" r:id="rId26"/>
    <p:sldId id="1203" r:id="rId27"/>
    <p:sldId id="1174" r:id="rId28"/>
    <p:sldId id="1175" r:id="rId29"/>
  </p:sldIdLst>
  <p:sldSz cx="12190095"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9B97A"/>
    <a:srgbClr val="1EB26A"/>
    <a:srgbClr val="E3F2E7"/>
    <a:srgbClr val="FF0000"/>
    <a:srgbClr val="8DC369"/>
    <a:srgbClr val="009900"/>
    <a:srgbClr val="62812B"/>
    <a:srgbClr val="A0C83C"/>
    <a:srgbClr val="006C45"/>
    <a:srgbClr val="009B6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14" autoAdjust="0"/>
    <p:restoredTop sz="94606" autoAdjust="0"/>
  </p:normalViewPr>
  <p:slideViewPr>
    <p:cSldViewPr showGuides="1">
      <p:cViewPr varScale="1">
        <p:scale>
          <a:sx n="111" d="100"/>
          <a:sy n="111" d="100"/>
        </p:scale>
        <p:origin x="510" y="126"/>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3" Type="http://schemas.openxmlformats.org/officeDocument/2006/relationships/tableStyles" Target="tableStyles.xml"/><Relationship Id="rId32" Type="http://schemas.openxmlformats.org/officeDocument/2006/relationships/viewProps" Target="viewProps.xml"/><Relationship Id="rId31" Type="http://schemas.openxmlformats.org/officeDocument/2006/relationships/presProps" Target="presProps.xml"/><Relationship Id="rId30" Type="http://schemas.openxmlformats.org/officeDocument/2006/relationships/notesMaster" Target="notesMasters/notesMaster1.xml"/><Relationship Id="rId3" Type="http://schemas.openxmlformats.org/officeDocument/2006/relationships/slide" Target="slides/slide1.xml"/><Relationship Id="rId29" Type="http://schemas.openxmlformats.org/officeDocument/2006/relationships/slide" Target="slides/slide27.xml"/><Relationship Id="rId28" Type="http://schemas.openxmlformats.org/officeDocument/2006/relationships/slide" Target="slides/slide26.xml"/><Relationship Id="rId27" Type="http://schemas.openxmlformats.org/officeDocument/2006/relationships/slide" Target="slides/slide25.xml"/><Relationship Id="rId26" Type="http://schemas.openxmlformats.org/officeDocument/2006/relationships/slide" Target="slides/slide24.xml"/><Relationship Id="rId25" Type="http://schemas.openxmlformats.org/officeDocument/2006/relationships/slide" Target="slides/slide23.xml"/><Relationship Id="rId24" Type="http://schemas.openxmlformats.org/officeDocument/2006/relationships/slide" Target="slides/slide22.xml"/><Relationship Id="rId23" Type="http://schemas.openxmlformats.org/officeDocument/2006/relationships/slide" Target="slides/slide21.xml"/><Relationship Id="rId22" Type="http://schemas.openxmlformats.org/officeDocument/2006/relationships/slide" Target="slides/slide20.xml"/><Relationship Id="rId21" Type="http://schemas.openxmlformats.org/officeDocument/2006/relationships/slide" Target="slides/slide19.xml"/><Relationship Id="rId20" Type="http://schemas.openxmlformats.org/officeDocument/2006/relationships/slide" Target="slides/slide18.xml"/><Relationship Id="rId2" Type="http://schemas.openxmlformats.org/officeDocument/2006/relationships/theme" Target="theme/theme1.xml"/><Relationship Id="rId19" Type="http://schemas.openxmlformats.org/officeDocument/2006/relationships/slide" Target="slides/slide17.xml"/><Relationship Id="rId18" Type="http://schemas.openxmlformats.org/officeDocument/2006/relationships/slide" Target="slides/slide16.xml"/><Relationship Id="rId17" Type="http://schemas.openxmlformats.org/officeDocument/2006/relationships/slide" Target="slides/slide15.xml"/><Relationship Id="rId16" Type="http://schemas.openxmlformats.org/officeDocument/2006/relationships/slide" Target="slides/slide14.xml"/><Relationship Id="rId15" Type="http://schemas.openxmlformats.org/officeDocument/2006/relationships/slide" Target="slides/slide13.xml"/><Relationship Id="rId14" Type="http://schemas.openxmlformats.org/officeDocument/2006/relationships/slide" Target="slides/slide12.xml"/><Relationship Id="rId13" Type="http://schemas.openxmlformats.org/officeDocument/2006/relationships/slide" Target="slides/slide1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endParaRPr lang="zh-CN" altLang="en-US" noProof="0"/>
          </a:p>
          <a:p>
            <a:pPr lvl="1"/>
            <a:r>
              <a:rPr lang="zh-CN" altLang="en-US" noProof="0"/>
              <a:t>第二级</a:t>
            </a:r>
            <a:endParaRPr lang="zh-CN" altLang="en-US" noProof="0"/>
          </a:p>
          <a:p>
            <a:pPr lvl="2"/>
            <a:r>
              <a:rPr lang="zh-CN" altLang="en-US" noProof="0"/>
              <a:t>第三级</a:t>
            </a:r>
            <a:endParaRPr lang="zh-CN" altLang="en-US" noProof="0"/>
          </a:p>
          <a:p>
            <a:pPr lvl="3"/>
            <a:r>
              <a:rPr lang="zh-CN" altLang="en-US" noProof="0"/>
              <a:t>第四级</a:t>
            </a:r>
            <a:endParaRPr lang="zh-CN" altLang="en-US" noProof="0"/>
          </a:p>
          <a:p>
            <a:pPr lvl="4"/>
            <a:r>
              <a:rPr lang="zh-CN" altLang="en-US" noProof="0"/>
              <a:t>第五级</a:t>
            </a:r>
            <a:endParaRPr lang="zh-CN" altLang="en-US" noProof="0"/>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endParaRPr lang="zh-CN" altLang="en-US" dirty="0"/>
          </a:p>
        </p:txBody>
      </p:sp>
      <p:sp>
        <p:nvSpPr>
          <p:cNvPr id="6" name="文本框 5"/>
          <p:cNvSpPr txBox="1"/>
          <p:nvPr userDrawn="1"/>
        </p:nvSpPr>
        <p:spPr>
          <a:xfrm>
            <a:off x="5159102" y="-27384"/>
            <a:ext cx="6768752"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实验班全程提</a:t>
            </a:r>
            <a:r>
              <a:rPr lang="zh-CN" altLang="en-US" sz="2000" dirty="0">
                <a:solidFill>
                  <a:prstClr val="black"/>
                </a:solidFill>
                <a:latin typeface="楷体" panose="02010609060101010101" pitchFamily="49" charset="-122"/>
                <a:ea typeface="楷体" panose="02010609060101010101" pitchFamily="49" charset="-122"/>
              </a:rPr>
              <a:t>优</a:t>
            </a:r>
            <a:r>
              <a:rPr lang="zh-CN" altLang="en-US" sz="2000" dirty="0" smtClean="0">
                <a:solidFill>
                  <a:prstClr val="black"/>
                </a:solidFill>
                <a:latin typeface="楷体" panose="02010609060101010101" pitchFamily="49" charset="-122"/>
                <a:ea typeface="楷体" panose="02010609060101010101" pitchFamily="49" charset="-122"/>
              </a:rPr>
              <a:t>训练 高中地理 必修 第二册 </a:t>
            </a:r>
            <a:r>
              <a:rPr lang="en-US" altLang="zh-CN" sz="2000" dirty="0" smtClean="0">
                <a:solidFill>
                  <a:prstClr val="black"/>
                </a:solidFill>
                <a:latin typeface="楷体" panose="02010609060101010101" pitchFamily="49" charset="-122"/>
                <a:ea typeface="楷体" panose="02010609060101010101" pitchFamily="49" charset="-122"/>
              </a:rPr>
              <a:t>RMJY</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endParaRPr lang="zh-CN" altLang="en-US" smtClean="0"/>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smtClean="0"/>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image" Target="../media/image4.png"/></Relationships>
</file>

<file path=ppt/slides/_rels/slide12.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13.png"/><Relationship Id="rId1" Type="http://schemas.openxmlformats.org/officeDocument/2006/relationships/image" Target="../media/image12.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4.png"/></Relationships>
</file>

<file path=ppt/slides/_rels/slide17.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5.png"/></Relationships>
</file>

<file path=ppt/slides/_rels/slide18.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image" Target="../media/image16.png"/></Relationships>
</file>

<file path=ppt/slides/_rels/slide19.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16.png"/><Relationship Id="rId2" Type="http://schemas.openxmlformats.org/officeDocument/2006/relationships/image" Target="../media/image20.png"/><Relationship Id="rId1" Type="http://schemas.openxmlformats.org/officeDocument/2006/relationships/image" Target="../media/image19.png"/></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3.png"/><Relationship Id="rId1" Type="http://schemas.openxmlformats.org/officeDocument/2006/relationships/image" Target="../media/image2.png"/></Relationships>
</file>

<file path=ppt/slides/_rels/slide20.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16.png"/><Relationship Id="rId1" Type="http://schemas.openxmlformats.org/officeDocument/2006/relationships/image" Target="../media/image17.png"/></Relationships>
</file>

<file path=ppt/slides/_rels/slide21.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16.png"/><Relationship Id="rId2" Type="http://schemas.openxmlformats.org/officeDocument/2006/relationships/image" Target="../media/image20.png"/><Relationship Id="rId1" Type="http://schemas.openxmlformats.org/officeDocument/2006/relationships/image" Target="../media/image19.png"/></Relationships>
</file>

<file path=ppt/slides/_rels/slide22.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21.png"/></Relationships>
</file>

<file path=ppt/slides/_rels/slide23.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22.png"/></Relationships>
</file>

<file path=ppt/slides/_rels/slide24.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17.png"/><Relationship Id="rId1" Type="http://schemas.openxmlformats.org/officeDocument/2006/relationships/image" Target="../media/image23.png"/></Relationships>
</file>

<file path=ppt/slides/_rels/slide25.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20.png"/><Relationship Id="rId1" Type="http://schemas.openxmlformats.org/officeDocument/2006/relationships/image" Target="../media/image19.png"/></Relationships>
</file>

<file path=ppt/slides/_rels/slide26.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20.png"/><Relationship Id="rId2" Type="http://schemas.openxmlformats.org/officeDocument/2006/relationships/image" Target="../media/image17.png"/><Relationship Id="rId1" Type="http://schemas.openxmlformats.org/officeDocument/2006/relationships/image" Target="../media/image19.png"/></Relationships>
</file>

<file path=ppt/slides/_rels/slide27.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20.png"/><Relationship Id="rId1" Type="http://schemas.openxmlformats.org/officeDocument/2006/relationships/image" Target="../media/image17.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5.png"/><Relationship Id="rId1" Type="http://schemas.openxmlformats.org/officeDocument/2006/relationships/image" Target="../media/image4.png"/></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6.png"/></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7.png"/><Relationship Id="rId1" Type="http://schemas.openxmlformats.org/officeDocument/2006/relationships/image" Target="../media/image4.png"/></Relationships>
</file>

<file path=ppt/slides/_rels/slide8.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8.png"/></Relationships>
</file>

<file path=ppt/slides/_rels/slide9.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334327" y="1927107"/>
            <a:ext cx="11523345" cy="1191993"/>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 第三章   产业区位因素</a:t>
            </a:r>
            <a:endParaRPr lang="en-US" altLang="zh-CN" sz="5400" dirty="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6" name="文本框 5"/>
          <p:cNvSpPr txBox="1"/>
          <p:nvPr/>
        </p:nvSpPr>
        <p:spPr>
          <a:xfrm>
            <a:off x="334327" y="3223251"/>
            <a:ext cx="11523345" cy="1069845"/>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4800" b="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第三节　服务业区位因素及其变化</a:t>
            </a:r>
            <a:endPar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238241"/>
          </a:xfrm>
        </p:spPr>
        <p:txBody>
          <a:bodyPr/>
          <a:lstStyle/>
          <a:p>
            <a:pPr hangingPunct="0">
              <a:spcAft>
                <a:spcPts val="0"/>
              </a:spcAft>
              <a:tabLst>
                <a:tab pos="603123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现代服务业区位选择的特</a:t>
            </a:r>
            <a:r>
              <a:rPr lang="zh-CN" altLang="zh-CN" b="1"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点</a:t>
            </a:r>
            <a:endParaRPr lang="en-US" altLang="zh-CN" sz="1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031230" algn="l"/>
              </a:tabLst>
            </a:pP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现</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代社会，服务业的区位选择具有更大的</a:t>
            </a:r>
            <a:r>
              <a:rPr lang="zh-CN" altLang="zh-CN" b="1">
                <a:solidFill>
                  <a:srgbClr val="F39764"/>
                </a:solidFill>
                <a:latin typeface="Times New Roman" panose="02020603050405020304" pitchFamily="18" charset="0"/>
                <a:ea typeface="楷体" panose="02010609060101010101" pitchFamily="49" charset="-122"/>
                <a:cs typeface="Times New Roman" panose="02020603050405020304" pitchFamily="18" charset="0"/>
              </a:rPr>
              <a:t>灵活性</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和选择余地，更多地考虑通信、网络、科学技术、劳动力素质，以及政策法规、个人情感等因素。例如，文化因素和科学技术的影响如下表所示：</a:t>
            </a:r>
            <a:endParaRPr lang="zh-CN" alt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3" name="表格 2"/>
          <p:cNvGraphicFramePr>
            <a:graphicFrameLocks noGrp="1"/>
          </p:cNvGraphicFramePr>
          <p:nvPr/>
        </p:nvGraphicFramePr>
        <p:xfrm>
          <a:off x="406574" y="3054255"/>
          <a:ext cx="11305256" cy="2743200"/>
        </p:xfrm>
        <a:graphic>
          <a:graphicData uri="http://schemas.openxmlformats.org/drawingml/2006/table">
            <a:tbl>
              <a:tblPr firstRow="1" firstCol="1" bandRow="1"/>
              <a:tblGrid>
                <a:gridCol w="1584176"/>
                <a:gridCol w="9721080"/>
              </a:tblGrid>
              <a:tr h="0">
                <a:tc>
                  <a:txBody>
                    <a:bodyPr/>
                    <a:lstStyle/>
                    <a:p>
                      <a:pPr algn="ctr" hangingPunct="0">
                        <a:lnSpc>
                          <a:spcPct val="150000"/>
                        </a:lnSpc>
                        <a:spcAft>
                          <a:spcPts val="0"/>
                        </a:spcAft>
                        <a:tabLst>
                          <a:tab pos="6031230"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影响因素</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6031230"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具体表现</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r>
              <a:tr h="0">
                <a:tc>
                  <a:txBody>
                    <a:bodyPr/>
                    <a:lstStyle/>
                    <a:p>
                      <a:pPr algn="ctr" hangingPunct="0">
                        <a:lnSpc>
                          <a:spcPct val="150000"/>
                        </a:lnSpc>
                        <a:spcAft>
                          <a:spcPts val="0"/>
                        </a:spcAft>
                        <a:tabLst>
                          <a:tab pos="603123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文化因素</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hangingPunct="0">
                        <a:lnSpc>
                          <a:spcPct val="150000"/>
                        </a:lnSpc>
                        <a:spcAft>
                          <a:spcPts val="0"/>
                        </a:spcAft>
                        <a:tabLst>
                          <a:tab pos="603123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很多城市利用废弃的工业厂房</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引进各类创意产业</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改造成为文化创意设计园区</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0">
                <a:tc>
                  <a:txBody>
                    <a:bodyPr/>
                    <a:lstStyle/>
                    <a:p>
                      <a:pPr algn="ctr" hangingPunct="0">
                        <a:lnSpc>
                          <a:spcPct val="150000"/>
                        </a:lnSpc>
                        <a:spcAft>
                          <a:spcPts val="0"/>
                        </a:spcAft>
                        <a:tabLst>
                          <a:tab pos="603123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科学技术</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hangingPunct="0">
                        <a:lnSpc>
                          <a:spcPct val="150000"/>
                        </a:lnSpc>
                        <a:spcAft>
                          <a:spcPts val="0"/>
                        </a:spcAft>
                        <a:tabLst>
                          <a:tab pos="603123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在现代</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物流业已经广泛使用机器人替代人工分拣</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分拣机器人配有测距感应系统</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通过电脑后台控制</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分拣准确率高、速度快</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
          <a:stretch>
            <a:fillRect/>
          </a:stretch>
        </p:blipFill>
        <p:spPr>
          <a:xfrm>
            <a:off x="335200" y="890136"/>
            <a:ext cx="11511502" cy="5131152"/>
          </a:xfrm>
          <a:prstGeom prst="rect">
            <a:avLst/>
          </a:prstGeom>
        </p:spPr>
      </p:pic>
      <p:sp>
        <p:nvSpPr>
          <p:cNvPr id="4" name="内容占位符 1"/>
          <p:cNvSpPr txBox="1"/>
          <p:nvPr/>
        </p:nvSpPr>
        <p:spPr bwMode="auto">
          <a:xfrm>
            <a:off x="360854" y="890136"/>
            <a:ext cx="11485848"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tabLst>
                <a:tab pos="6031230"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服</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务业区位因素的变化</a:t>
            </a:r>
            <a:endParaRPr lang="zh-CN" alt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知识归纳.eps" descr="id:2147488022;FounderCES"/>
          <p:cNvPicPr/>
          <p:nvPr/>
        </p:nvPicPr>
        <p:blipFill>
          <a:blip r:embed="rId2"/>
          <a:stretch>
            <a:fillRect/>
          </a:stretch>
        </p:blipFill>
        <p:spPr>
          <a:xfrm>
            <a:off x="378106" y="1007717"/>
            <a:ext cx="1845920" cy="409561"/>
          </a:xfrm>
          <a:prstGeom prst="rect">
            <a:avLst/>
          </a:prstGeom>
        </p:spPr>
      </p:pic>
      <p:pic>
        <p:nvPicPr>
          <p:cNvPr id="7" name="XB72.eps" descr="id:2147492271;FounderCES"/>
          <p:cNvPicPr/>
          <p:nvPr/>
        </p:nvPicPr>
        <p:blipFill>
          <a:blip r:embed="rId3"/>
          <a:stretch>
            <a:fillRect/>
          </a:stretch>
        </p:blipFill>
        <p:spPr>
          <a:xfrm>
            <a:off x="4006974" y="1567022"/>
            <a:ext cx="3757002" cy="4238241"/>
          </a:xfrm>
          <a:prstGeom prst="rect">
            <a:avLst/>
          </a:prstGeom>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疑难破.eps" descr="id:2147488045;FounderCES"/>
          <p:cNvPicPr/>
          <p:nvPr/>
        </p:nvPicPr>
        <p:blipFill>
          <a:blip r:embed="rId1"/>
          <a:stretch>
            <a:fillRect/>
          </a:stretch>
        </p:blipFill>
        <p:spPr>
          <a:xfrm>
            <a:off x="2970689" y="764704"/>
            <a:ext cx="6249035" cy="539750"/>
          </a:xfrm>
          <a:prstGeom prst="rect">
            <a:avLst/>
          </a:prstGeom>
        </p:spPr>
      </p:pic>
      <p:pic>
        <p:nvPicPr>
          <p:cNvPr id="6" name="25疑难点1.eps" descr="id:2147490399;FounderCES"/>
          <p:cNvPicPr/>
          <p:nvPr/>
        </p:nvPicPr>
        <p:blipFill>
          <a:blip r:embed="rId2"/>
          <a:stretch>
            <a:fillRect/>
          </a:stretch>
        </p:blipFill>
        <p:spPr>
          <a:xfrm>
            <a:off x="397581" y="1538362"/>
            <a:ext cx="1413872" cy="424025"/>
          </a:xfrm>
          <a:prstGeom prst="rect">
            <a:avLst/>
          </a:prstGeom>
        </p:spPr>
      </p:pic>
      <p:sp>
        <p:nvSpPr>
          <p:cNvPr id="7" name="内容占位符 1"/>
          <p:cNvSpPr txBox="1"/>
          <p:nvPr/>
        </p:nvSpPr>
        <p:spPr bwMode="auto">
          <a:xfrm>
            <a:off x="360854" y="1414517"/>
            <a:ext cx="11485848" cy="23083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tabLst>
                <a:tab pos="6031230" algn="l"/>
              </a:tabLst>
            </a:pPr>
            <a:r>
              <a:rPr lang="en-US"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影</a:t>
            </a:r>
            <a:r>
              <a:rPr lang="zh-CN" altLang="zh-CN" b="1">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响零售业的区位因</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素</a:t>
            </a:r>
            <a:endParaRPr lang="en-US"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endParaRPr>
          </a:p>
          <a:p>
            <a:pPr>
              <a:spcAft>
                <a:spcPts val="0"/>
              </a:spcAft>
              <a:tabLst>
                <a:tab pos="603123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零售业的概</a:t>
            </a:r>
            <a:r>
              <a:rPr lang="zh-CN" altLang="zh-CN" b="1"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念</a:t>
            </a:r>
            <a:endPar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tabLst>
                <a:tab pos="6031230" algn="l"/>
              </a:tabLst>
            </a:pP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零</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售业是指通过买卖形式将工农业产品出售给居民用于生活消费或出售给社会集团供公共消费用的商品销售行业</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28868"/>
            <a:ext cx="11485848" cy="1754326"/>
          </a:xfrm>
        </p:spPr>
        <p:txBody>
          <a:bodyPr/>
          <a:lstStyle/>
          <a:p>
            <a:pPr hangingPunct="0">
              <a:spcAft>
                <a:spcPts val="0"/>
              </a:spcAft>
              <a:tabLst>
                <a:tab pos="603123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零售业布局的区位因素</a:t>
            </a:r>
            <a:endParaRPr lang="zh-CN" altLang="zh-CN" sz="10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03123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）自然因素</a:t>
            </a:r>
            <a:endParaRPr lang="zh-CN" altLang="zh-CN" sz="10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031230"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地形对零售业的影</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响</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3" name="表格 2"/>
          <p:cNvGraphicFramePr>
            <a:graphicFrameLocks noGrp="1"/>
          </p:cNvGraphicFramePr>
          <p:nvPr/>
        </p:nvGraphicFramePr>
        <p:xfrm>
          <a:off x="478581" y="2547652"/>
          <a:ext cx="11368120" cy="2743200"/>
        </p:xfrm>
        <a:graphic>
          <a:graphicData uri="http://schemas.openxmlformats.org/drawingml/2006/table">
            <a:tbl>
              <a:tblPr firstRow="1" firstCol="1" bandRow="1"/>
              <a:tblGrid>
                <a:gridCol w="1603196"/>
                <a:gridCol w="4153737"/>
                <a:gridCol w="5611187"/>
              </a:tblGrid>
              <a:tr h="0">
                <a:tc>
                  <a:txBody>
                    <a:bodyPr/>
                    <a:lstStyle/>
                    <a:p>
                      <a:pPr algn="ctr" hangingPunct="0">
                        <a:lnSpc>
                          <a:spcPct val="150000"/>
                        </a:lnSpc>
                        <a:spcAft>
                          <a:spcPts val="0"/>
                        </a:spcAft>
                        <a:tabLst>
                          <a:tab pos="6031230" algn="l"/>
                        </a:tabLs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lnTlToBr w="6350" cap="flat" cmpd="sng" algn="ctr">
                      <a:solidFill>
                        <a:srgbClr val="1EB26A"/>
                      </a:solidFill>
                      <a:prstDash val="solid"/>
                      <a:round/>
                      <a:headEnd type="none" w="med" len="med"/>
                      <a:tailEnd type="none" w="med" len="med"/>
                    </a:lnTlToBr>
                    <a:solidFill>
                      <a:srgbClr val="D8ECDD"/>
                    </a:solidFill>
                  </a:tcPr>
                </a:tc>
                <a:tc>
                  <a:txBody>
                    <a:bodyPr/>
                    <a:lstStyle/>
                    <a:p>
                      <a:pPr algn="ctr" hangingPunct="0">
                        <a:lnSpc>
                          <a:spcPct val="150000"/>
                        </a:lnSpc>
                        <a:spcAft>
                          <a:spcPts val="0"/>
                        </a:spcAft>
                        <a:tabLst>
                          <a:tab pos="6031230"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山区</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8932" marR="58932"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6031230"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平原</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8932" marR="58932"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r>
              <a:tr h="0">
                <a:tc>
                  <a:txBody>
                    <a:bodyPr/>
                    <a:lstStyle/>
                    <a:p>
                      <a:pPr algn="ctr" hangingPunct="0">
                        <a:lnSpc>
                          <a:spcPct val="150000"/>
                        </a:lnSpc>
                        <a:spcAft>
                          <a:spcPts val="0"/>
                        </a:spcAft>
                        <a:tabLst>
                          <a:tab pos="603123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分布</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603123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沿谷地或交通运输线</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8932" marR="58932"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603123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沿主要交通运输线</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8932" marR="58932"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0">
                <a:tc>
                  <a:txBody>
                    <a:bodyPr/>
                    <a:lstStyle/>
                    <a:p>
                      <a:pPr algn="ctr" hangingPunct="0">
                        <a:lnSpc>
                          <a:spcPct val="150000"/>
                        </a:lnSpc>
                        <a:spcAft>
                          <a:spcPts val="0"/>
                        </a:spcAft>
                        <a:tabLst>
                          <a:tab pos="603123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密度</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603123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小</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8932" marR="58932"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603123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大</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8932" marR="58932"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0">
                <a:tc>
                  <a:txBody>
                    <a:bodyPr/>
                    <a:lstStyle/>
                    <a:p>
                      <a:pPr algn="ctr" hangingPunct="0">
                        <a:lnSpc>
                          <a:spcPct val="150000"/>
                        </a:lnSpc>
                        <a:spcAft>
                          <a:spcPts val="0"/>
                        </a:spcAft>
                        <a:tabLst>
                          <a:tab pos="603123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效益</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603123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资金和商品流通慢</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效益低</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8932" marR="58932"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603123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资金和商品流通快</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效益高</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8932" marR="58932"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0">
                <a:tc>
                  <a:txBody>
                    <a:bodyPr/>
                    <a:lstStyle/>
                    <a:p>
                      <a:pPr algn="ctr" hangingPunct="0">
                        <a:lnSpc>
                          <a:spcPct val="150000"/>
                        </a:lnSpc>
                        <a:spcAft>
                          <a:spcPts val="0"/>
                        </a:spcAft>
                        <a:tabLst>
                          <a:tab pos="603123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组织形式</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603123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货郎担、大篷车</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灵活多样</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8932" marR="58932"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603123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商业街、商业区</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8932" marR="58932"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bl>
          </a:graphicData>
        </a:graphic>
      </p:graphicFrame>
      <p:sp>
        <p:nvSpPr>
          <p:cNvPr id="4" name="内容占位符 1"/>
          <p:cNvSpPr txBox="1"/>
          <p:nvPr/>
        </p:nvSpPr>
        <p:spPr bwMode="auto">
          <a:xfrm>
            <a:off x="360854" y="5427972"/>
            <a:ext cx="11485848"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6031230" algn="l"/>
              </a:tabLst>
            </a:pP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气候：各地气候差异及季节变化，影响居民商品消费需求。例如，北方冬季寒冷，对御寒保暖商品的需求量大。</a:t>
            </a:r>
            <a:endParaRPr lang="zh-CN" altLang="zh-CN" sz="10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3970318"/>
          </a:xfrm>
        </p:spPr>
        <p:txBody>
          <a:bodyPr/>
          <a:lstStyle/>
          <a:p>
            <a:pPr hangingPunct="0">
              <a:spcAft>
                <a:spcPts val="0"/>
              </a:spcAft>
              <a:tabLst>
                <a:tab pos="603123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）社会经济因素</a:t>
            </a:r>
            <a:endParaRPr lang="zh-CN" altLang="zh-CN" sz="10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031230"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易达性：主要体现在消费者的易达性方面，一般用交通费用来衡量。易达性越强，服务范围越广，消费者的数量越多。</a:t>
            </a:r>
            <a:endParaRPr lang="zh-CN" altLang="zh-CN" sz="10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031230"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市场：零售业的服务对象主要是个人和家庭，面对面接触提供服务是其最主要的服务形式，区位选择受市场因素的影响最为突出。市场因素主要包括所在地人口规模与密度、市场地域范围的大小、人口年龄构成、人口文化构成、人口职业构成及人口收入水平等。例如，不同等级的零售业网点的特点及布局不同</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792239"/>
          </a:xfrm>
        </p:spPr>
        <p:txBody>
          <a:bodyPr/>
          <a:lstStyle/>
          <a:p>
            <a:pPr hangingPunct="0">
              <a:spcAft>
                <a:spcPts val="0"/>
              </a:spcAft>
              <a:tabLst>
                <a:tab pos="6031230"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信息技术：信息技术在零售业中的作用越来越重要，并渐渐取代了一些传统的面对面的接触方式。信息技术的广泛应用加强了零售业各环节间的联系与沟通，提高了交易的效率，节省了交易成本。同时，信息网络能解除实体空间对零售业交易空间和布局空间的制约，还节约了用地成本，扩大了市场空间，增强了零售业区位选择的灵活性</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078313"/>
          </a:xfrm>
        </p:spPr>
        <p:txBody>
          <a:bodyPr/>
          <a:lstStyle/>
          <a:p>
            <a:pPr hangingPunct="0">
              <a:spcAft>
                <a:spcPts val="0"/>
              </a:spcAft>
              <a:tabLst>
                <a:tab pos="6031230"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④</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空间：空间因素对零售业的影响表现为特定功能区及其环境对行业产生的吸引和排斥作用。商业区会对零售业产生吸引作用，同时居住区也会对小型零售业有极强的吸引力。微观区位因素对零售业区位选择的影响最为明显，主要包括零售业所在社区的环境，如休闲娱乐空间、步行系统等。</a:t>
            </a:r>
            <a:endParaRPr lang="zh-CN" altLang="zh-CN" sz="10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03123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031230" algn="l"/>
              </a:tabLst>
            </a:pPr>
            <a:endPar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031230" algn="l"/>
              </a:tabLst>
            </a:pP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031230" algn="l"/>
              </a:tabLst>
            </a:pPr>
            <a:endPar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031230"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⑤</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政策：城市规划和政策的引导对零售业起着宏观的调控作用</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xb73.jpg" descr="id:2147492300;FounderCES"/>
          <p:cNvPicPr/>
          <p:nvPr/>
        </p:nvPicPr>
        <p:blipFill>
          <a:blip r:embed="rId1"/>
          <a:stretch>
            <a:fillRect/>
          </a:stretch>
        </p:blipFill>
        <p:spPr>
          <a:xfrm>
            <a:off x="3286894" y="3140968"/>
            <a:ext cx="5333482" cy="1800200"/>
          </a:xfrm>
          <a:prstGeom prst="rect">
            <a:avLst/>
          </a:prstGeom>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6248"/>
          </a:xfrm>
        </p:spPr>
        <p:txBody>
          <a:bodyPr/>
          <a:lstStyle/>
          <a:p>
            <a:pPr hangingPunct="0">
              <a:spcAft>
                <a:spcPts val="0"/>
              </a:spcAft>
              <a:tabLst>
                <a:tab pos="603123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零售业布局的区位因素变化</a:t>
            </a:r>
            <a:endParaRPr lang="zh-CN" alt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xb74.jpg" descr="id:2147492307;FounderCES"/>
          <p:cNvPicPr/>
          <p:nvPr/>
        </p:nvPicPr>
        <p:blipFill>
          <a:blip r:embed="rId1"/>
          <a:stretch>
            <a:fillRect/>
          </a:stretch>
        </p:blipFill>
        <p:spPr>
          <a:xfrm>
            <a:off x="2926853" y="1700808"/>
            <a:ext cx="6418999" cy="3456384"/>
          </a:xfrm>
          <a:prstGeom prst="rect">
            <a:avLst/>
          </a:prstGeom>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内容占位符 1"/>
          <p:cNvSpPr>
            <a:spLocks noGrp="1"/>
          </p:cNvSpPr>
          <p:nvPr>
            <p:ph idx="1"/>
          </p:nvPr>
        </p:nvSpPr>
        <p:spPr>
          <a:xfrm>
            <a:off x="360854" y="746120"/>
            <a:ext cx="11485848" cy="3416320"/>
          </a:xfrm>
        </p:spPr>
        <p:txBody>
          <a:bodyPr/>
          <a:lstStyle/>
          <a:p>
            <a:pPr hangingPunct="0">
              <a:spcAft>
                <a:spcPts val="0"/>
              </a:spcAft>
              <a:tabLst>
                <a:tab pos="6031230" algn="l"/>
              </a:tabLst>
            </a:pP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下</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图为我国某城市中心区局部示意图。</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据此完成</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题。</a:t>
            </a:r>
            <a:endParaRPr lang="zh-CN" altLang="zh-CN" sz="10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03123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影响饮品店布局的主要区位因素是（　　）</a:t>
            </a:r>
            <a:endParaRPr lang="zh-CN" altLang="zh-CN" sz="10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03123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市场</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tabLst>
                <a:tab pos="6031230"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交通运输</a:t>
            </a:r>
            <a:endParaRPr lang="zh-CN" altLang="zh-CN" sz="10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03123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劳动力</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tabLst>
                <a:tab pos="6031230"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地价</a:t>
            </a:r>
            <a:endParaRPr lang="zh-CN" alt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xb75.jpg" descr="id:2147492321;FounderCES"/>
          <p:cNvPicPr/>
          <p:nvPr/>
        </p:nvPicPr>
        <p:blipFill>
          <a:blip r:embed="rId1"/>
          <a:stretch>
            <a:fillRect/>
          </a:stretch>
        </p:blipFill>
        <p:spPr>
          <a:xfrm>
            <a:off x="2926854" y="2039846"/>
            <a:ext cx="6696745" cy="2541282"/>
          </a:xfrm>
          <a:prstGeom prst="rect">
            <a:avLst/>
          </a:prstGeom>
        </p:spPr>
      </p:pic>
      <p:sp>
        <p:nvSpPr>
          <p:cNvPr id="7" name="内容占位符 1"/>
          <p:cNvSpPr txBox="1"/>
          <p:nvPr/>
        </p:nvSpPr>
        <p:spPr bwMode="auto">
          <a:xfrm>
            <a:off x="360854" y="4145177"/>
            <a:ext cx="11485848" cy="5799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5671185"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8" name="24答案.eps" descr="id:2147488080;FounderCES"/>
          <p:cNvPicPr/>
          <p:nvPr/>
        </p:nvPicPr>
        <p:blipFill>
          <a:blip r:embed="rId2"/>
          <a:stretch>
            <a:fillRect/>
          </a:stretch>
        </p:blipFill>
        <p:spPr>
          <a:xfrm>
            <a:off x="360854" y="4350392"/>
            <a:ext cx="807720" cy="287655"/>
          </a:xfrm>
          <a:prstGeom prst="rect">
            <a:avLst/>
          </a:prstGeom>
        </p:spPr>
      </p:pic>
      <p:pic>
        <p:nvPicPr>
          <p:cNvPr id="10" name="破疑典例1.eps" descr="id:2147492063;FounderCES"/>
          <p:cNvPicPr/>
          <p:nvPr/>
        </p:nvPicPr>
        <p:blipFill>
          <a:blip r:embed="rId3"/>
          <a:stretch>
            <a:fillRect/>
          </a:stretch>
        </p:blipFill>
        <p:spPr>
          <a:xfrm>
            <a:off x="384233" y="908720"/>
            <a:ext cx="1750533" cy="379722"/>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1"/>
          <a:stretch>
            <a:fillRect/>
          </a:stretch>
        </p:blipFill>
        <p:spPr>
          <a:xfrm>
            <a:off x="1394434" y="917058"/>
            <a:ext cx="9055756" cy="360040"/>
          </a:xfrm>
          <a:prstGeom prst="rect">
            <a:avLst/>
          </a:prstGeom>
        </p:spPr>
      </p:pic>
      <p:sp>
        <p:nvSpPr>
          <p:cNvPr id="2" name="内容占位符 1"/>
          <p:cNvSpPr>
            <a:spLocks noGrp="1"/>
          </p:cNvSpPr>
          <p:nvPr>
            <p:ph idx="1"/>
          </p:nvPr>
        </p:nvSpPr>
        <p:spPr>
          <a:xfrm>
            <a:off x="360854" y="746120"/>
            <a:ext cx="11485848" cy="3416320"/>
          </a:xfrm>
        </p:spPr>
        <p:txBody>
          <a:bodyPr/>
          <a:lstStyle/>
          <a:p>
            <a:r>
              <a:rPr lang="en-US" altLang="zh-CN" b="1" smtClean="0">
                <a:solidFill>
                  <a:srgbClr val="C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latin typeface="Times New Roman" panose="02020603050405020304" pitchFamily="18" charset="0"/>
                <a:ea typeface="宋体" panose="02010600030101010101" pitchFamily="2" charset="-122"/>
                <a:cs typeface="Times New Roman" panose="02020603050405020304" pitchFamily="18" charset="0"/>
              </a:rPr>
              <a:t>饮</a:t>
            </a:r>
            <a:r>
              <a:rPr lang="zh-CN" altLang="zh-CN" b="1">
                <a:latin typeface="Times New Roman" panose="02020603050405020304" pitchFamily="18" charset="0"/>
                <a:ea typeface="宋体" panose="02010600030101010101" pitchFamily="2" charset="-122"/>
                <a:cs typeface="Times New Roman" panose="02020603050405020304" pitchFamily="18" charset="0"/>
              </a:rPr>
              <a:t>品店主要是为了满足消费者即时消费需求，需要靠近消费人群。</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图中饮品店多分布在商业中心、步行街等人口密集、消费需求大的区域，所以影响饮品店布局的主要区位因素是市场；交通运输便利确实有助于消费者到达饮品店，但它不是最关键的因素；饮品店并非劳动密集型产业，对劳动力数量和素质的依赖程度远低于对市场的依赖；地价会影响饮品店的成本，但为了获取更多的市场，饮品店往往愿意在市场潜力大但地价较高的地方布局，说明地价不是决定其布局的主要因素。</a:t>
            </a:r>
            <a:endParaRPr lang="zh-CN" altLang="en-US"/>
          </a:p>
        </p:txBody>
      </p:sp>
      <p:pic>
        <p:nvPicPr>
          <p:cNvPr id="3" name="24解析.eps" descr="id:2147492335;FounderCES"/>
          <p:cNvPicPr/>
          <p:nvPr/>
        </p:nvPicPr>
        <p:blipFill>
          <a:blip r:embed="rId2"/>
          <a:stretch>
            <a:fillRect/>
          </a:stretch>
        </p:blipFill>
        <p:spPr>
          <a:xfrm>
            <a:off x="495834" y="954850"/>
            <a:ext cx="864096" cy="308496"/>
          </a:xfrm>
          <a:prstGeom prst="rect">
            <a:avLst/>
          </a:prstGeom>
        </p:spPr>
      </p:pic>
      <p:pic>
        <p:nvPicPr>
          <p:cNvPr id="5" name="xb75.jpg" descr="id:2147492321;FounderCES"/>
          <p:cNvPicPr/>
          <p:nvPr/>
        </p:nvPicPr>
        <p:blipFill>
          <a:blip r:embed="rId3"/>
          <a:stretch>
            <a:fillRect/>
          </a:stretch>
        </p:blipFill>
        <p:spPr>
          <a:xfrm>
            <a:off x="2782838" y="4162440"/>
            <a:ext cx="5943593" cy="2255476"/>
          </a:xfrm>
          <a:prstGeom prst="rect">
            <a:avLst/>
          </a:prstGeom>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知识点1.eps" descr="id:2147487992;FounderCES"/>
          <p:cNvPicPr/>
          <p:nvPr/>
        </p:nvPicPr>
        <p:blipFill>
          <a:blip r:embed="rId1"/>
          <a:stretch>
            <a:fillRect/>
          </a:stretch>
        </p:blipFill>
        <p:spPr>
          <a:xfrm>
            <a:off x="360854" y="1485969"/>
            <a:ext cx="1302385" cy="359410"/>
          </a:xfrm>
          <a:prstGeom prst="rect">
            <a:avLst/>
          </a:prstGeom>
        </p:spPr>
      </p:pic>
      <p:pic>
        <p:nvPicPr>
          <p:cNvPr id="8" name="24知识过.eps" descr="id:2147487985;FounderCES"/>
          <p:cNvPicPr/>
          <p:nvPr/>
        </p:nvPicPr>
        <p:blipFill>
          <a:blip r:embed="rId2">
            <a:clrChange>
              <a:clrFrom>
                <a:srgbClr val="000000">
                  <a:alpha val="0"/>
                </a:srgbClr>
              </a:clrFrom>
              <a:clrTo>
                <a:srgbClr val="000000">
                  <a:alpha val="0"/>
                </a:srgbClr>
              </a:clrTo>
            </a:clrChange>
          </a:blip>
          <a:stretch>
            <a:fillRect/>
          </a:stretch>
        </p:blipFill>
        <p:spPr>
          <a:xfrm>
            <a:off x="2970689" y="755651"/>
            <a:ext cx="6249035" cy="539750"/>
          </a:xfrm>
          <a:prstGeom prst="rect">
            <a:avLst/>
          </a:prstGeom>
        </p:spPr>
      </p:pic>
      <p:sp>
        <p:nvSpPr>
          <p:cNvPr id="9" name="内容占位符 1"/>
          <p:cNvSpPr>
            <a:spLocks noGrp="1"/>
          </p:cNvSpPr>
          <p:nvPr>
            <p:ph idx="1"/>
          </p:nvPr>
        </p:nvSpPr>
        <p:spPr>
          <a:xfrm>
            <a:off x="360854" y="1342509"/>
            <a:ext cx="11485848" cy="1754326"/>
          </a:xfrm>
        </p:spPr>
        <p:txBody>
          <a:bodyPr/>
          <a:lstStyle/>
          <a:p>
            <a:pPr hangingPunct="0">
              <a:spcAft>
                <a:spcPts val="0"/>
              </a:spcAft>
              <a:tabLst>
                <a:tab pos="6031230" algn="l"/>
              </a:tabLst>
            </a:pPr>
            <a:r>
              <a:rPr lang="en-US"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服</a:t>
            </a:r>
            <a:r>
              <a:rPr lang="zh-CN" altLang="zh-CN" b="1">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务业区位因素</a:t>
            </a:r>
            <a:endParaRPr lang="zh-CN" altLang="zh-CN" sz="10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03123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概念</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：为社会生产和生活服务的产业。</a:t>
            </a:r>
            <a:endParaRPr lang="zh-CN" altLang="zh-CN" sz="10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03123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分类</a:t>
            </a:r>
            <a:endParaRPr lang="zh-CN" alt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2" name="表格 1"/>
          <p:cNvGraphicFramePr>
            <a:graphicFrameLocks noGrp="1"/>
          </p:cNvGraphicFramePr>
          <p:nvPr/>
        </p:nvGraphicFramePr>
        <p:xfrm>
          <a:off x="461330" y="3121446"/>
          <a:ext cx="11305255" cy="1645920"/>
        </p:xfrm>
        <a:graphic>
          <a:graphicData uri="http://schemas.openxmlformats.org/drawingml/2006/table">
            <a:tbl>
              <a:tblPr firstRow="1" firstCol="1" bandRow="1"/>
              <a:tblGrid>
                <a:gridCol w="2808312"/>
                <a:gridCol w="4896544"/>
                <a:gridCol w="3600399"/>
              </a:tblGrid>
              <a:tr h="361535">
                <a:tc>
                  <a:txBody>
                    <a:bodyPr/>
                    <a:lstStyle/>
                    <a:p>
                      <a:pPr algn="ctr" hangingPunct="0">
                        <a:lnSpc>
                          <a:spcPct val="150000"/>
                        </a:lnSpc>
                        <a:spcAft>
                          <a:spcPts val="0"/>
                        </a:spcAft>
                        <a:tabLst>
                          <a:tab pos="6031230" algn="l"/>
                        </a:tabLst>
                      </a:pPr>
                      <a:r>
                        <a:rPr lang="zh-CN" sz="2400" b="1" smtClean="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类型</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6031230"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种类</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7145" marR="4714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6031230"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目的</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r>
              <a:tr h="515696">
                <a:tc>
                  <a:txBody>
                    <a:bodyPr/>
                    <a:lstStyle/>
                    <a:p>
                      <a:pPr algn="ctr" hangingPunct="0">
                        <a:lnSpc>
                          <a:spcPct val="150000"/>
                        </a:lnSpc>
                        <a:spcAft>
                          <a:spcPts val="0"/>
                        </a:spcAft>
                        <a:tabLst>
                          <a:tab pos="603123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商业性服务业</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603123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零售、餐饮、住宿、金融、娱乐等</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7145" marR="4714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603123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主要以营利为目的</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412557">
                <a:tc>
                  <a:txBody>
                    <a:bodyPr/>
                    <a:lstStyle/>
                    <a:p>
                      <a:pPr algn="ctr" hangingPunct="0">
                        <a:lnSpc>
                          <a:spcPct val="150000"/>
                        </a:lnSpc>
                        <a:spcAft>
                          <a:spcPts val="0"/>
                        </a:spcAft>
                        <a:tabLst>
                          <a:tab pos="603123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非商业性服务业</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603123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教育、公共卫生和社会工作等</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7145" marR="4714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603123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不以营利为目的</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862322"/>
          </a:xfrm>
        </p:spPr>
        <p:txBody>
          <a:bodyPr/>
          <a:lstStyle/>
          <a:p>
            <a:pPr hangingPunct="0">
              <a:spcAft>
                <a:spcPts val="0"/>
              </a:spcAft>
              <a:tabLst>
                <a:tab pos="603123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主干道东、西两侧饮品店数量差异显著的原因是（　　）</a:t>
            </a:r>
            <a:endParaRPr lang="zh-CN" altLang="zh-CN" sz="10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03123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西侧的地租水平低</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tabLst>
                <a:tab pos="6031230"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西侧交通通达度高</a:t>
            </a:r>
            <a:endParaRPr lang="zh-CN" altLang="zh-CN" sz="10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03123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两侧服务功能不同</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tabLst>
                <a:tab pos="6031230"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居民消费水平不同</a:t>
            </a:r>
            <a:endParaRPr lang="zh-CN" alt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p:nvPr/>
        </p:nvSpPr>
        <p:spPr bwMode="auto">
          <a:xfrm>
            <a:off x="360854" y="3573016"/>
            <a:ext cx="11485848" cy="5799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5671185"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24答案.eps" descr="id:2147488080;FounderCES"/>
          <p:cNvPicPr/>
          <p:nvPr/>
        </p:nvPicPr>
        <p:blipFill>
          <a:blip r:embed="rId1"/>
          <a:stretch>
            <a:fillRect/>
          </a:stretch>
        </p:blipFill>
        <p:spPr>
          <a:xfrm>
            <a:off x="360854" y="3760979"/>
            <a:ext cx="807720" cy="287655"/>
          </a:xfrm>
          <a:prstGeom prst="rect">
            <a:avLst/>
          </a:prstGeom>
        </p:spPr>
      </p:pic>
      <p:pic>
        <p:nvPicPr>
          <p:cNvPr id="5" name="xb75.jpg" descr="id:2147492321;FounderCES"/>
          <p:cNvPicPr/>
          <p:nvPr/>
        </p:nvPicPr>
        <p:blipFill>
          <a:blip r:embed="rId2"/>
          <a:stretch>
            <a:fillRect/>
          </a:stretch>
        </p:blipFill>
        <p:spPr>
          <a:xfrm>
            <a:off x="3862958" y="1556792"/>
            <a:ext cx="6624736" cy="2513956"/>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a:blip r:embed="rId1"/>
          <a:stretch>
            <a:fillRect/>
          </a:stretch>
        </p:blipFill>
        <p:spPr>
          <a:xfrm>
            <a:off x="424344" y="1457304"/>
            <a:ext cx="4446726" cy="360040"/>
          </a:xfrm>
          <a:prstGeom prst="rect">
            <a:avLst/>
          </a:prstGeom>
        </p:spPr>
      </p:pic>
      <p:pic>
        <p:nvPicPr>
          <p:cNvPr id="4" name="图片 3"/>
          <p:cNvPicPr>
            <a:picLocks noChangeAspect="1"/>
          </p:cNvPicPr>
          <p:nvPr/>
        </p:nvPicPr>
        <p:blipFill>
          <a:blip r:embed="rId1"/>
          <a:stretch>
            <a:fillRect/>
          </a:stretch>
        </p:blipFill>
        <p:spPr>
          <a:xfrm>
            <a:off x="4439022" y="929078"/>
            <a:ext cx="7407680" cy="360040"/>
          </a:xfrm>
          <a:prstGeom prst="rect">
            <a:avLst/>
          </a:prstGeom>
        </p:spPr>
      </p:pic>
      <p:sp>
        <p:nvSpPr>
          <p:cNvPr id="2" name="内容占位符 1"/>
          <p:cNvSpPr>
            <a:spLocks noGrp="1"/>
          </p:cNvSpPr>
          <p:nvPr>
            <p:ph idx="1"/>
          </p:nvPr>
        </p:nvSpPr>
        <p:spPr>
          <a:xfrm>
            <a:off x="360854" y="746120"/>
            <a:ext cx="11485848" cy="2862322"/>
          </a:xfrm>
        </p:spPr>
        <p:txBody>
          <a:bodyPr/>
          <a:lstStyle/>
          <a:p>
            <a:pPr hangingPunct="0">
              <a:spcAft>
                <a:spcPts val="0"/>
              </a:spcAft>
              <a:tabLst>
                <a:tab pos="6031230"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结</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合图示信息可知，</a:t>
            </a:r>
            <a:r>
              <a:rPr lang="zh-CN" altLang="zh-CN" b="1">
                <a:latin typeface="Times New Roman" panose="02020603050405020304" pitchFamily="18" charset="0"/>
                <a:ea typeface="宋体" panose="02010600030101010101" pitchFamily="2" charset="-122"/>
                <a:cs typeface="Times New Roman" panose="02020603050405020304" pitchFamily="18" charset="0"/>
              </a:rPr>
              <a:t>主干道西侧有商业中心、步行街，以商业服务功能为主，消费人群多，对饮品需求大</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东侧有银行、博物馆等，服务功能侧重文化、金融，消费人群对饮品需求相对较少，因此两侧服务功能不同，使得饮品店数量产生差异；材料中未体现主干道东、西两侧地租水平的差异；主干道东西两侧交通通达度差异不大；仅从图中信息无法判断东西两侧居民消费水平是否有差异。</a:t>
            </a:r>
            <a:endParaRPr lang="zh-CN" alt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4解析.eps" descr="id:2147492335;FounderCES"/>
          <p:cNvPicPr/>
          <p:nvPr/>
        </p:nvPicPr>
        <p:blipFill>
          <a:blip r:embed="rId2"/>
          <a:stretch>
            <a:fillRect/>
          </a:stretch>
        </p:blipFill>
        <p:spPr>
          <a:xfrm>
            <a:off x="495834" y="954850"/>
            <a:ext cx="864096" cy="308496"/>
          </a:xfrm>
          <a:prstGeom prst="rect">
            <a:avLst/>
          </a:prstGeom>
        </p:spPr>
      </p:pic>
      <p:pic>
        <p:nvPicPr>
          <p:cNvPr id="5" name="xb75.jpg" descr="id:2147492321;FounderCES"/>
          <p:cNvPicPr/>
          <p:nvPr/>
        </p:nvPicPr>
        <p:blipFill>
          <a:blip r:embed="rId3"/>
          <a:stretch>
            <a:fillRect/>
          </a:stretch>
        </p:blipFill>
        <p:spPr>
          <a:xfrm>
            <a:off x="2707196" y="3776628"/>
            <a:ext cx="6484354" cy="2460684"/>
          </a:xfrm>
          <a:prstGeom prst="rect">
            <a:avLst/>
          </a:prstGeom>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25疑难点2.eps" descr="id:2147490723;FounderCES"/>
          <p:cNvPicPr/>
          <p:nvPr/>
        </p:nvPicPr>
        <p:blipFill>
          <a:blip r:embed="rId1"/>
          <a:stretch>
            <a:fillRect/>
          </a:stretch>
        </p:blipFill>
        <p:spPr>
          <a:xfrm>
            <a:off x="478582" y="908720"/>
            <a:ext cx="1224136" cy="367123"/>
          </a:xfrm>
          <a:prstGeom prst="rect">
            <a:avLst/>
          </a:prstGeom>
        </p:spPr>
      </p:pic>
      <p:sp>
        <p:nvSpPr>
          <p:cNvPr id="4" name="内容占位符 1"/>
          <p:cNvSpPr>
            <a:spLocks noGrp="1"/>
          </p:cNvSpPr>
          <p:nvPr>
            <p:ph idx="1"/>
          </p:nvPr>
        </p:nvSpPr>
        <p:spPr>
          <a:xfrm>
            <a:off x="360854" y="746120"/>
            <a:ext cx="11485848" cy="1200329"/>
          </a:xfrm>
        </p:spPr>
        <p:txBody>
          <a:bodyPr/>
          <a:lstStyle/>
          <a:p>
            <a:pPr hangingPunct="0">
              <a:spcAft>
                <a:spcPts val="0"/>
              </a:spcAft>
              <a:tabLst>
                <a:tab pos="6031230" algn="l"/>
              </a:tabLst>
            </a:pPr>
            <a:r>
              <a:rPr lang="en-US"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服</a:t>
            </a:r>
            <a:r>
              <a:rPr lang="zh-CN" altLang="zh-CN" b="1">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务业的空间布局</a:t>
            </a:r>
            <a:endParaRPr lang="zh-CN" altLang="zh-CN" sz="10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03123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各类型服务业的一般区位特征</a:t>
            </a:r>
            <a:endParaRPr lang="zh-CN" alt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2" name="表格 1"/>
          <p:cNvGraphicFramePr>
            <a:graphicFrameLocks noGrp="1"/>
          </p:cNvGraphicFramePr>
          <p:nvPr/>
        </p:nvGraphicFramePr>
        <p:xfrm>
          <a:off x="478582" y="1988840"/>
          <a:ext cx="11233248" cy="3880623"/>
        </p:xfrm>
        <a:graphic>
          <a:graphicData uri="http://schemas.openxmlformats.org/drawingml/2006/table">
            <a:tbl>
              <a:tblPr firstRow="1" firstCol="1" bandRow="1"/>
              <a:tblGrid>
                <a:gridCol w="5400600"/>
                <a:gridCol w="5832648"/>
              </a:tblGrid>
              <a:tr h="146832">
                <a:tc>
                  <a:txBody>
                    <a:bodyPr/>
                    <a:lstStyle/>
                    <a:p>
                      <a:pPr algn="ctr" hangingPunct="0">
                        <a:lnSpc>
                          <a:spcPct val="150000"/>
                        </a:lnSpc>
                        <a:spcAft>
                          <a:spcPts val="0"/>
                        </a:spcAft>
                        <a:tabLst>
                          <a:tab pos="6031230"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服务业类型</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3675" marR="33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6031230"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一般区位特征</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3675" marR="33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r>
              <a:tr h="362435">
                <a:tc>
                  <a:txBody>
                    <a:bodyPr/>
                    <a:lstStyle/>
                    <a:p>
                      <a:pPr algn="ctr" hangingPunct="0">
                        <a:lnSpc>
                          <a:spcPct val="150000"/>
                        </a:lnSpc>
                        <a:spcAft>
                          <a:spcPts val="0"/>
                        </a:spcAft>
                        <a:tabLst>
                          <a:tab pos="603123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为个人和家庭提供日常服务的服务业</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3675" marR="33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tabLst>
                          <a:tab pos="603123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主要考虑靠近消费者</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一般档次的服务业主要趋向居住区分布</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高档服务业趋向购物中心分布</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3675" marR="33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543652">
                <a:tc>
                  <a:txBody>
                    <a:bodyPr/>
                    <a:lstStyle/>
                    <a:p>
                      <a:pPr algn="just" hangingPunct="0">
                        <a:lnSpc>
                          <a:spcPct val="150000"/>
                        </a:lnSpc>
                        <a:spcAft>
                          <a:spcPts val="0"/>
                        </a:spcAft>
                        <a:tabLst>
                          <a:tab pos="603123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以企业为服务对象</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提供运营活动产生的服务性需求的服务业</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3675" marR="33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603123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接近服务对象</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高度集中于大城市</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3675" marR="33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588783">
                <a:tc>
                  <a:txBody>
                    <a:bodyPr/>
                    <a:lstStyle/>
                    <a:p>
                      <a:pPr algn="ctr" hangingPunct="0">
                        <a:lnSpc>
                          <a:spcPct val="150000"/>
                        </a:lnSpc>
                        <a:spcAft>
                          <a:spcPts val="0"/>
                        </a:spcAft>
                        <a:tabLst>
                          <a:tab pos="603123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具有办公机构性质职能的服务业</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3675" marR="33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603123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趋向城市中心区或环境优美的边缘区布局</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3675" marR="33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6248"/>
          </a:xfrm>
        </p:spPr>
        <p:txBody>
          <a:bodyPr/>
          <a:lstStyle/>
          <a:p>
            <a:pPr hangingPunct="0">
              <a:spcAft>
                <a:spcPts val="0"/>
              </a:spcAft>
              <a:tabLst>
                <a:tab pos="603123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服务业空间布局的分析思</a:t>
            </a:r>
            <a:r>
              <a:rPr lang="zh-CN" altLang="zh-CN" b="1"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路</a:t>
            </a:r>
            <a:endParaRPr lang="en-US" altLang="zh-CN" b="1"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endParaRPr>
          </a:p>
        </p:txBody>
      </p:sp>
      <p:pic>
        <p:nvPicPr>
          <p:cNvPr id="3" name="xb76.jpg" descr="id:2147492357;FounderCES"/>
          <p:cNvPicPr/>
          <p:nvPr/>
        </p:nvPicPr>
        <p:blipFill>
          <a:blip r:embed="rId1"/>
          <a:stretch>
            <a:fillRect/>
          </a:stretch>
        </p:blipFill>
        <p:spPr>
          <a:xfrm>
            <a:off x="3070870" y="1556792"/>
            <a:ext cx="5688632" cy="4673388"/>
          </a:xfrm>
          <a:prstGeom prst="rect">
            <a:avLst/>
          </a:prstGeom>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破疑典例2.eps" descr="id:2147490462;FounderCES"/>
          <p:cNvPicPr/>
          <p:nvPr/>
        </p:nvPicPr>
        <p:blipFill>
          <a:blip r:embed="rId1"/>
          <a:stretch>
            <a:fillRect/>
          </a:stretch>
        </p:blipFill>
        <p:spPr>
          <a:xfrm>
            <a:off x="478582" y="908720"/>
            <a:ext cx="1706936" cy="370265"/>
          </a:xfrm>
          <a:prstGeom prst="rect">
            <a:avLst/>
          </a:prstGeom>
        </p:spPr>
      </p:pic>
      <p:sp>
        <p:nvSpPr>
          <p:cNvPr id="15" name="内容占位符 1"/>
          <p:cNvSpPr txBox="1"/>
          <p:nvPr/>
        </p:nvSpPr>
        <p:spPr bwMode="auto">
          <a:xfrm>
            <a:off x="360854" y="5225297"/>
            <a:ext cx="11485848" cy="5799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tabLst>
                <a:tab pos="6031230"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a:t>
            </a:r>
            <a:endParaRPr lang="zh-CN" alt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16" name="24答案.eps" descr="id:2147488080;FounderCES"/>
          <p:cNvPicPr/>
          <p:nvPr/>
        </p:nvPicPr>
        <p:blipFill>
          <a:blip r:embed="rId2"/>
          <a:stretch>
            <a:fillRect/>
          </a:stretch>
        </p:blipFill>
        <p:spPr>
          <a:xfrm>
            <a:off x="360854" y="5430512"/>
            <a:ext cx="807720" cy="287655"/>
          </a:xfrm>
          <a:prstGeom prst="rect">
            <a:avLst/>
          </a:prstGeom>
        </p:spPr>
      </p:pic>
      <p:sp>
        <p:nvSpPr>
          <p:cNvPr id="9" name="内容占位符 1"/>
          <p:cNvSpPr>
            <a:spLocks noGrp="1"/>
          </p:cNvSpPr>
          <p:nvPr>
            <p:ph idx="1"/>
          </p:nvPr>
        </p:nvSpPr>
        <p:spPr>
          <a:xfrm>
            <a:off x="360854" y="746120"/>
            <a:ext cx="11485848" cy="4524315"/>
          </a:xfrm>
        </p:spPr>
        <p:txBody>
          <a:bodyPr/>
          <a:lstStyle/>
          <a:p>
            <a:pPr hangingPunct="0">
              <a:spcAft>
                <a:spcPts val="0"/>
              </a:spcAft>
              <a:tabLst>
                <a:tab pos="6031230" algn="l"/>
              </a:tabLst>
            </a:pP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某</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奶茶品牌以</a:t>
            </a:r>
            <a:r>
              <a:rPr lang="en-US" altLang="zh-CN" b="1">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国风茶饮</a:t>
            </a:r>
            <a:r>
              <a:rPr lang="en-US" altLang="zh-CN" b="1">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为特色</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将传统文化与现代茶饮相结合</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常与其他知名奶茶品牌相邻布局</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采用</a:t>
            </a:r>
            <a:r>
              <a:rPr lang="en-US" altLang="zh-CN" b="1">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互联网线上</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线下</a:t>
            </a:r>
            <a:r>
              <a:rPr lang="en-US" altLang="zh-CN" b="1">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深度融合的新零售方式</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迅速成为中国茶饮市场的一匹</a:t>
            </a:r>
            <a:r>
              <a:rPr lang="en-US" altLang="zh-CN" b="1">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黑马</a:t>
            </a:r>
            <a:r>
              <a:rPr lang="en-US" altLang="zh-CN" b="1">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据此完成</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题。</a:t>
            </a:r>
            <a:endParaRPr lang="zh-CN" altLang="zh-CN" sz="10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03123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下列地点最宜作为该奶茶品牌门店选址的是（　　）</a:t>
            </a:r>
            <a:endParaRPr lang="zh-CN" altLang="zh-CN" sz="10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03123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交通运输便利的公路枢纽 </a:t>
            </a:r>
            <a:endParaRPr lang="zh-CN" altLang="zh-CN" sz="10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03123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人口密集的商业区</a:t>
            </a:r>
            <a:endParaRPr lang="zh-CN" altLang="zh-CN" sz="10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03123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高级居住区 </a:t>
            </a:r>
            <a:endParaRPr lang="zh-CN" altLang="zh-CN" sz="10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03123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原料丰富的茶叶产区</a:t>
            </a:r>
            <a:endParaRPr lang="zh-CN" alt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1"/>
          <a:stretch>
            <a:fillRect/>
          </a:stretch>
        </p:blipFill>
        <p:spPr>
          <a:xfrm>
            <a:off x="1414686" y="2017718"/>
            <a:ext cx="10369152" cy="360040"/>
          </a:xfrm>
          <a:prstGeom prst="rect">
            <a:avLst/>
          </a:prstGeom>
        </p:spPr>
      </p:pic>
      <p:pic>
        <p:nvPicPr>
          <p:cNvPr id="5" name="图片 4"/>
          <p:cNvPicPr>
            <a:picLocks noChangeAspect="1"/>
          </p:cNvPicPr>
          <p:nvPr/>
        </p:nvPicPr>
        <p:blipFill>
          <a:blip r:embed="rId1"/>
          <a:stretch>
            <a:fillRect/>
          </a:stretch>
        </p:blipFill>
        <p:spPr>
          <a:xfrm>
            <a:off x="487208" y="2578726"/>
            <a:ext cx="1512168" cy="360040"/>
          </a:xfrm>
          <a:prstGeom prst="rect">
            <a:avLst/>
          </a:prstGeom>
        </p:spPr>
      </p:pic>
      <p:sp>
        <p:nvSpPr>
          <p:cNvPr id="2" name="内容占位符 1"/>
          <p:cNvSpPr>
            <a:spLocks noGrp="1"/>
          </p:cNvSpPr>
          <p:nvPr>
            <p:ph idx="1"/>
          </p:nvPr>
        </p:nvSpPr>
        <p:spPr>
          <a:xfrm>
            <a:off x="360854" y="746120"/>
            <a:ext cx="11485848" cy="4524315"/>
          </a:xfrm>
        </p:spPr>
        <p:txBody>
          <a:bodyPr/>
          <a:lstStyle/>
          <a:p>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公</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路枢纽虽然交通运输便利，但公路枢纽附近主要是过境客流，停留时间短，消费需求有限，且周边商业氛围可能不太浓厚，不太适合布局以休闲消费为主的奶茶店；</a:t>
            </a:r>
            <a:r>
              <a:rPr lang="zh-CN" altLang="zh-CN" b="1">
                <a:latin typeface="Times New Roman" panose="02020603050405020304" pitchFamily="18" charset="0"/>
                <a:ea typeface="宋体" panose="02010600030101010101" pitchFamily="2" charset="-122"/>
                <a:cs typeface="Times New Roman" panose="02020603050405020304" pitchFamily="18" charset="0"/>
              </a:rPr>
              <a:t>商业区人流量大，消费群体集中，尤其是年轻人等奶茶消费主力军集中，消费需求旺盛</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同时商业区基础设施完善，是最适宜的选址地点；高级居住区居民消费能力虽高，但人口相对分散，人流量不如商业区大，且居民消费习惯可能更倾向于高端、私密的消费场所，对奶茶这种大众化饮品的需求可能相对有限；原料产地一般距离消费市场较远，且茶叶产区可能缺乏完善的商业配套设施和大量的消费人群，不利于奶茶店的日常运营和销售。</a:t>
            </a:r>
            <a:endParaRPr lang="zh-CN" altLang="en-US"/>
          </a:p>
        </p:txBody>
      </p:sp>
      <p:pic>
        <p:nvPicPr>
          <p:cNvPr id="3" name="24解析.eps" descr="id:2147488087;FounderCES"/>
          <p:cNvPicPr/>
          <p:nvPr/>
        </p:nvPicPr>
        <p:blipFill>
          <a:blip r:embed="rId2"/>
          <a:stretch>
            <a:fillRect/>
          </a:stretch>
        </p:blipFill>
        <p:spPr>
          <a:xfrm>
            <a:off x="360854" y="937598"/>
            <a:ext cx="807720" cy="287655"/>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p:cNvPicPr>
            <a:picLocks noChangeAspect="1"/>
          </p:cNvPicPr>
          <p:nvPr/>
        </p:nvPicPr>
        <p:blipFill>
          <a:blip r:embed="rId1"/>
          <a:stretch>
            <a:fillRect/>
          </a:stretch>
        </p:blipFill>
        <p:spPr>
          <a:xfrm>
            <a:off x="5159102" y="4128859"/>
            <a:ext cx="6687600" cy="360040"/>
          </a:xfrm>
          <a:prstGeom prst="rect">
            <a:avLst/>
          </a:prstGeom>
        </p:spPr>
      </p:pic>
      <p:pic>
        <p:nvPicPr>
          <p:cNvPr id="11" name="图片 10"/>
          <p:cNvPicPr>
            <a:picLocks noChangeAspect="1"/>
          </p:cNvPicPr>
          <p:nvPr/>
        </p:nvPicPr>
        <p:blipFill>
          <a:blip r:embed="rId1"/>
          <a:stretch>
            <a:fillRect/>
          </a:stretch>
        </p:blipFill>
        <p:spPr>
          <a:xfrm>
            <a:off x="487208" y="4620828"/>
            <a:ext cx="7984262" cy="360040"/>
          </a:xfrm>
          <a:prstGeom prst="rect">
            <a:avLst/>
          </a:prstGeom>
        </p:spPr>
      </p:pic>
      <p:sp>
        <p:nvSpPr>
          <p:cNvPr id="3" name="内容占位符 1"/>
          <p:cNvSpPr>
            <a:spLocks noGrp="1"/>
          </p:cNvSpPr>
          <p:nvPr>
            <p:ph idx="1"/>
          </p:nvPr>
        </p:nvSpPr>
        <p:spPr>
          <a:xfrm>
            <a:off x="360854" y="658192"/>
            <a:ext cx="11485848" cy="1684244"/>
          </a:xfrm>
        </p:spPr>
        <p:txBody>
          <a:bodyPr/>
          <a:lstStyle/>
          <a:p>
            <a:pPr hangingPunct="0">
              <a:spcAft>
                <a:spcPts val="0"/>
              </a:spcAft>
              <a:tabLst>
                <a:tab pos="603123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该奶茶品牌门店常与其他知名奶茶品牌相邻布局的主要目的是（　　）</a:t>
            </a:r>
            <a:endParaRPr lang="zh-CN" altLang="zh-CN" sz="10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03123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产品创新交流</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共用基础设施 </a:t>
            </a:r>
            <a:endParaRPr lang="zh-CN" altLang="zh-CN" sz="10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03123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加强分工协作</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获取集聚效应</a:t>
            </a:r>
            <a:endParaRPr lang="zh-CN" alt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内容占位符 1"/>
          <p:cNvSpPr txBox="1"/>
          <p:nvPr/>
        </p:nvSpPr>
        <p:spPr bwMode="auto">
          <a:xfrm>
            <a:off x="360854" y="2332960"/>
            <a:ext cx="11485848" cy="5799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5671185"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D</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24答案.eps" descr="id:2147488080;FounderCES"/>
          <p:cNvPicPr/>
          <p:nvPr/>
        </p:nvPicPr>
        <p:blipFill>
          <a:blip r:embed="rId2"/>
          <a:stretch>
            <a:fillRect/>
          </a:stretch>
        </p:blipFill>
        <p:spPr>
          <a:xfrm>
            <a:off x="360854" y="2512297"/>
            <a:ext cx="807720" cy="287655"/>
          </a:xfrm>
          <a:prstGeom prst="rect">
            <a:avLst/>
          </a:prstGeom>
        </p:spPr>
      </p:pic>
      <p:sp>
        <p:nvSpPr>
          <p:cNvPr id="9" name="内容占位符 1"/>
          <p:cNvSpPr txBox="1"/>
          <p:nvPr/>
        </p:nvSpPr>
        <p:spPr bwMode="auto">
          <a:xfrm>
            <a:off x="360854" y="2908859"/>
            <a:ext cx="11485848" cy="38087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a:spcAft>
                <a:spcPts val="0"/>
              </a:spcAft>
              <a:tabLst>
                <a:tab pos="5671185" algn="l"/>
              </a:tabLst>
            </a:pPr>
            <a:r>
              <a:rPr lang="en-US" altLang="zh-CN" sz="2300"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300"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奶</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茶品牌门店相邻布局可能在一定程度上促进品牌间的交流，但奶茶品牌的核心竞争力在于产品特色和营销策略，相邻布局并不直接促进产品创新交流，且各品牌通常会对自身产品配方和研发进行保密；</a:t>
            </a:r>
            <a:r>
              <a:rPr lang="zh-CN" altLang="zh-CN" sz="2300" b="1">
                <a:latin typeface="Times New Roman" panose="02020603050405020304" pitchFamily="18" charset="0"/>
                <a:ea typeface="宋体" panose="02010600030101010101" pitchFamily="2" charset="-122"/>
                <a:cs typeface="Times New Roman" panose="02020603050405020304" pitchFamily="18" charset="0"/>
              </a:rPr>
              <a:t>基础设施如水电、网络等通常由商场或物业统一提供，相邻布局对共用基础设施的影响不大，其不是主要目的；</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奶茶品牌之间属于竞争关系，而非合作关系，不存在分工协作的基础；多个知名奶茶品牌相邻布局，可以形成品牌集聚效应，吸引更多消费者前来，增加消费者选择和比较的机会，从而提高各品牌的知名度和销售额。</a:t>
            </a:r>
            <a:endParaRPr lang="en-US" altLang="zh-CN" sz="2300"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7" name="24解析.eps" descr="id:2147488087;FounderCES"/>
          <p:cNvPicPr/>
          <p:nvPr/>
        </p:nvPicPr>
        <p:blipFill>
          <a:blip r:embed="rId3"/>
          <a:stretch>
            <a:fillRect/>
          </a:stretch>
        </p:blipFill>
        <p:spPr>
          <a:xfrm>
            <a:off x="360854" y="3088196"/>
            <a:ext cx="807720" cy="287655"/>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8"/>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1"/>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9"/>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9"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531894"/>
          </a:xfrm>
        </p:spPr>
        <p:txBody>
          <a:bodyPr/>
          <a:lstStyle/>
          <a:p>
            <a:pPr hangingPunct="0">
              <a:lnSpc>
                <a:spcPct val="135000"/>
              </a:lnSpc>
              <a:spcAft>
                <a:spcPts val="0"/>
              </a:spcAft>
              <a:tabLst>
                <a:tab pos="603123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该奶茶品牌采用</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互联网线上＋线下</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深度融合的新零售方式，可以（　　）</a:t>
            </a:r>
            <a:endParaRPr lang="zh-CN" altLang="zh-CN" sz="10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5000"/>
              </a:lnSpc>
              <a:spcAft>
                <a:spcPts val="0"/>
              </a:spcAft>
              <a:tabLst>
                <a:tab pos="603123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降低房租成本</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增加产品销量 </a:t>
            </a:r>
            <a:endParaRPr lang="zh-CN" altLang="zh-CN" sz="10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5000"/>
              </a:lnSpc>
              <a:spcAft>
                <a:spcPts val="0"/>
              </a:spcAft>
              <a:tabLst>
                <a:tab pos="603123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提高产品品质</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提高产品产</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量</a:t>
            </a: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p:txBody>
      </p:sp>
      <p:sp>
        <p:nvSpPr>
          <p:cNvPr id="3" name="内容占位符 1"/>
          <p:cNvSpPr txBox="1"/>
          <p:nvPr/>
        </p:nvSpPr>
        <p:spPr bwMode="auto">
          <a:xfrm>
            <a:off x="360854" y="2348880"/>
            <a:ext cx="11485848" cy="5909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lnSpc>
                <a:spcPct val="135000"/>
              </a:lnSpc>
              <a:spcAft>
                <a:spcPts val="0"/>
              </a:spcAft>
              <a:tabLst>
                <a:tab pos="5671185"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24答案.eps" descr="id:2147488080;FounderCES"/>
          <p:cNvPicPr/>
          <p:nvPr/>
        </p:nvPicPr>
        <p:blipFill>
          <a:blip r:embed="rId1"/>
          <a:stretch>
            <a:fillRect/>
          </a:stretch>
        </p:blipFill>
        <p:spPr>
          <a:xfrm>
            <a:off x="360854" y="2510965"/>
            <a:ext cx="807720" cy="287655"/>
          </a:xfrm>
          <a:prstGeom prst="rect">
            <a:avLst/>
          </a:prstGeom>
        </p:spPr>
      </p:pic>
      <p:sp>
        <p:nvSpPr>
          <p:cNvPr id="5" name="内容占位符 1"/>
          <p:cNvSpPr txBox="1"/>
          <p:nvPr/>
        </p:nvSpPr>
        <p:spPr bwMode="auto">
          <a:xfrm>
            <a:off x="360854" y="2924779"/>
            <a:ext cx="11485848" cy="35262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nSpc>
                <a:spcPct val="135000"/>
              </a:lnSpc>
              <a:spcAft>
                <a:spcPts val="0"/>
              </a:spcAft>
              <a:tabLst>
                <a:tab pos="6031230"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新</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零售方式主要是销售渠道的拓展，并不会直接降低房租成本。房租成本主要取决于门店选址、面积和租赁价格等因素，与线上线下融合的销售方式关系不大；通过</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互联网线上＋线下</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深度融合，消费者既可以在线下门店体验产品，也可以通过线上平台下单购买，扩大了销售渠道和覆盖范围，提高了品牌的知名度和影响力，从而增加产品销量；产品品质主要取决于原材料质量、生产工艺和质量控制等环节，与销售方式关系不大；产品产量主要取决于生产规模、生产效率和原材料供应等因素，与销售方式无关。</a:t>
            </a:r>
            <a:endParaRPr lang="zh-CN" alt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7" name="24解析.eps" descr="id:2147488087;FounderCES"/>
          <p:cNvPicPr/>
          <p:nvPr/>
        </p:nvPicPr>
        <p:blipFill>
          <a:blip r:embed="rId2"/>
          <a:stretch>
            <a:fillRect/>
          </a:stretch>
        </p:blipFill>
        <p:spPr>
          <a:xfrm>
            <a:off x="360854" y="3086864"/>
            <a:ext cx="807720" cy="287655"/>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6248"/>
          </a:xfrm>
        </p:spPr>
        <p:txBody>
          <a:bodyPr/>
          <a:lstStyle/>
          <a:p>
            <a:pPr hangingPunct="0">
              <a:spcAft>
                <a:spcPts val="0"/>
              </a:spcAft>
              <a:tabLst>
                <a:tab pos="603123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影响商业性服务业的区位因</a:t>
            </a:r>
            <a:r>
              <a:rPr lang="zh-CN" altLang="zh-CN" b="1"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素</a:t>
            </a:r>
            <a:endParaRPr lang="en-US" altLang="zh-CN" b="1"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endParaRPr>
          </a:p>
        </p:txBody>
      </p:sp>
      <p:graphicFrame>
        <p:nvGraphicFramePr>
          <p:cNvPr id="3" name="表格 2"/>
          <p:cNvGraphicFramePr>
            <a:graphicFrameLocks noGrp="1"/>
          </p:cNvGraphicFramePr>
          <p:nvPr/>
        </p:nvGraphicFramePr>
        <p:xfrm>
          <a:off x="432452" y="1471717"/>
          <a:ext cx="11368120" cy="4389120"/>
        </p:xfrm>
        <a:graphic>
          <a:graphicData uri="http://schemas.openxmlformats.org/drawingml/2006/table">
            <a:tbl>
              <a:tblPr firstRow="1" firstCol="1" bandRow="1"/>
              <a:tblGrid>
                <a:gridCol w="720080"/>
                <a:gridCol w="864096"/>
                <a:gridCol w="9783944"/>
              </a:tblGrid>
              <a:tr h="0">
                <a:tc gridSpan="2">
                  <a:txBody>
                    <a:bodyPr/>
                    <a:lstStyle/>
                    <a:p>
                      <a:pPr algn="ctr" hangingPunct="0">
                        <a:lnSpc>
                          <a:spcPct val="150000"/>
                        </a:lnSpc>
                        <a:spcAft>
                          <a:spcPts val="0"/>
                        </a:spcAft>
                        <a:tabLst>
                          <a:tab pos="6031230"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区位因素</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hMerge="1">
                  <a:tcPr/>
                </a:tc>
                <a:tc>
                  <a:txBody>
                    <a:bodyPr/>
                    <a:lstStyle/>
                    <a:p>
                      <a:pPr algn="ctr" hangingPunct="0">
                        <a:lnSpc>
                          <a:spcPct val="150000"/>
                        </a:lnSpc>
                        <a:spcAft>
                          <a:spcPts val="0"/>
                        </a:spcAft>
                        <a:tabLst>
                          <a:tab pos="6031230"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影响</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901" marR="901"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r>
              <a:tr h="0">
                <a:tc gridSpan="2">
                  <a:txBody>
                    <a:bodyPr/>
                    <a:lstStyle/>
                    <a:p>
                      <a:pPr algn="ctr" hangingPunct="0">
                        <a:lnSpc>
                          <a:spcPct val="150000"/>
                        </a:lnSpc>
                        <a:spcAft>
                          <a:spcPts val="0"/>
                        </a:spcAft>
                        <a:tabLst>
                          <a:tab pos="603123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自然因素</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hMerge="1">
                  <a:tcPr/>
                </a:tc>
                <a:tc>
                  <a:txBody>
                    <a:bodyPr/>
                    <a:lstStyle/>
                    <a:p>
                      <a:pPr algn="just" hangingPunct="0">
                        <a:lnSpc>
                          <a:spcPct val="150000"/>
                        </a:lnSpc>
                        <a:spcAft>
                          <a:spcPts val="0"/>
                        </a:spcAft>
                        <a:tabLst>
                          <a:tab pos="603123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是服务业布局和发展的</a:t>
                      </a:r>
                      <a:r>
                        <a:rPr lang="zh-CN" sz="2400" b="1">
                          <a:solidFill>
                            <a:srgbClr val="F39764"/>
                          </a:solidFill>
                          <a:effectLst/>
                          <a:latin typeface="Times New Roman" panose="02020603050405020304" pitchFamily="18" charset="0"/>
                          <a:ea typeface="楷体" panose="02010609060101010101" pitchFamily="49" charset="-122"/>
                          <a:cs typeface="Times New Roman" panose="02020603050405020304" pitchFamily="18" charset="0"/>
                        </a:rPr>
                        <a:t>前提</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并为服务业提供必要的资源和空间场所</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自然条件的差异影响服务业类型及布局</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901" marR="901"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0">
                <a:tc rowSpan="2">
                  <a:txBody>
                    <a:bodyPr/>
                    <a:lstStyle/>
                    <a:p>
                      <a:pPr algn="ctr" hangingPunct="0">
                        <a:lnSpc>
                          <a:spcPct val="150000"/>
                        </a:lnSpc>
                        <a:spcAft>
                          <a:spcPts val="0"/>
                        </a:spcAft>
                        <a:tabLst>
                          <a:tab pos="603123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人文因素</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6031230" algn="l"/>
                        </a:tabLst>
                      </a:pPr>
                      <a:r>
                        <a:rPr lang="zh-CN" sz="24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市场</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tabLst>
                          <a:tab pos="603123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要考虑</a:t>
                      </a:r>
                      <a:r>
                        <a:rPr lang="zh-CN" sz="2400" b="1">
                          <a:solidFill>
                            <a:srgbClr val="F39764"/>
                          </a:solidFill>
                          <a:effectLst/>
                          <a:latin typeface="Times New Roman" panose="02020603050405020304" pitchFamily="18" charset="0"/>
                          <a:ea typeface="楷体" panose="02010609060101010101" pitchFamily="49" charset="-122"/>
                          <a:cs typeface="Times New Roman" panose="02020603050405020304" pitchFamily="18" charset="0"/>
                        </a:rPr>
                        <a:t>人口规模</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尤为重要</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、人口平均消费水平、居民消费偏好等</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市场需求越大</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服务产品越多</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服务业的发展潜力越大</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901" marR="901"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126334">
                <a:tc vMerge="1">
                  <a:tcPr/>
                </a:tc>
                <a:tc>
                  <a:txBody>
                    <a:bodyPr/>
                    <a:lstStyle/>
                    <a:p>
                      <a:pPr algn="ctr" hangingPunct="0">
                        <a:lnSpc>
                          <a:spcPct val="150000"/>
                        </a:lnSpc>
                        <a:spcAft>
                          <a:spcPts val="0"/>
                        </a:spcAft>
                        <a:tabLst>
                          <a:tab pos="603123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交通运输</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tabLst>
                          <a:tab pos="603123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交通运输的发展使服务业布局更灵活</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并促进了服务业的空间集聚。交通通达度高的城镇</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人流量大</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有利于餐饮、休闲娱乐等消费性服务业和零售业的集聚</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901" marR="901"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表格 2"/>
          <p:cNvGraphicFramePr>
            <a:graphicFrameLocks noGrp="1"/>
          </p:cNvGraphicFramePr>
          <p:nvPr/>
        </p:nvGraphicFramePr>
        <p:xfrm>
          <a:off x="406574" y="812006"/>
          <a:ext cx="11368120" cy="5632704"/>
        </p:xfrm>
        <a:graphic>
          <a:graphicData uri="http://schemas.openxmlformats.org/drawingml/2006/table">
            <a:tbl>
              <a:tblPr firstRow="1" firstCol="1" bandRow="1"/>
              <a:tblGrid>
                <a:gridCol w="720080"/>
                <a:gridCol w="864096"/>
                <a:gridCol w="9783944"/>
              </a:tblGrid>
              <a:tr h="0">
                <a:tc gridSpan="2">
                  <a:txBody>
                    <a:bodyPr/>
                    <a:lstStyle/>
                    <a:p>
                      <a:pPr algn="ctr" hangingPunct="0">
                        <a:lnSpc>
                          <a:spcPct val="120000"/>
                        </a:lnSpc>
                        <a:spcAft>
                          <a:spcPts val="0"/>
                        </a:spcAft>
                        <a:tabLst>
                          <a:tab pos="6031230" algn="l"/>
                        </a:tabLst>
                      </a:pPr>
                      <a:r>
                        <a:rPr lang="zh-CN" sz="22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区位因素</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hMerge="1">
                  <a:tcPr/>
                </a:tc>
                <a:tc>
                  <a:txBody>
                    <a:bodyPr/>
                    <a:lstStyle/>
                    <a:p>
                      <a:pPr algn="ctr" hangingPunct="0">
                        <a:lnSpc>
                          <a:spcPct val="120000"/>
                        </a:lnSpc>
                        <a:spcAft>
                          <a:spcPts val="0"/>
                        </a:spcAft>
                        <a:tabLst>
                          <a:tab pos="6031230" algn="l"/>
                        </a:tabLst>
                      </a:pPr>
                      <a:r>
                        <a:rPr lang="zh-CN" sz="22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影响</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901" marR="901"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r>
              <a:tr h="0">
                <a:tc rowSpan="5">
                  <a:txBody>
                    <a:bodyPr/>
                    <a:lstStyle/>
                    <a:p>
                      <a:pPr algn="ctr" hangingPunct="0">
                        <a:lnSpc>
                          <a:spcPct val="120000"/>
                        </a:lnSpc>
                        <a:spcAft>
                          <a:spcPts val="0"/>
                        </a:spcAft>
                        <a:tabLst>
                          <a:tab pos="6031230" algn="l"/>
                        </a:tabLs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人文因素</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20000"/>
                        </a:lnSpc>
                        <a:spcAft>
                          <a:spcPts val="0"/>
                        </a:spcAft>
                        <a:tabLst>
                          <a:tab pos="6031230" algn="l"/>
                        </a:tabLs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劳动力</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20000"/>
                        </a:lnSpc>
                        <a:spcAft>
                          <a:spcPts val="0"/>
                        </a:spcAft>
                        <a:tabLst>
                          <a:tab pos="6031230" algn="l"/>
                        </a:tabLs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劳动密集型服务业需要的劳动力数量较多</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劳动力成本占总成本的比例较大</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技术密集型服务业需要专业化人才</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对劳动力的素质要求较高</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901" marR="901"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194078">
                <a:tc vMerge="1">
                  <a:tcPr/>
                </a:tc>
                <a:tc>
                  <a:txBody>
                    <a:bodyPr/>
                    <a:lstStyle/>
                    <a:p>
                      <a:pPr algn="ctr" hangingPunct="0">
                        <a:lnSpc>
                          <a:spcPct val="120000"/>
                        </a:lnSpc>
                        <a:spcAft>
                          <a:spcPts val="0"/>
                        </a:spcAft>
                        <a:tabLst>
                          <a:tab pos="6031230" algn="l"/>
                        </a:tabLst>
                      </a:pPr>
                      <a:r>
                        <a:rPr lang="zh-CN" sz="22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技术</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20000"/>
                        </a:lnSpc>
                        <a:spcAft>
                          <a:spcPts val="0"/>
                        </a:spcAft>
                        <a:tabLst>
                          <a:tab pos="6031230" algn="l"/>
                        </a:tabLs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对服务业区位的影响在不断增强。如计算机服务业和软件服务业</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技术水平是其核心竞争力</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往往布局在靠近</a:t>
                      </a:r>
                      <a:r>
                        <a:rPr lang="zh-CN" sz="2200" b="1">
                          <a:solidFill>
                            <a:srgbClr val="F39764"/>
                          </a:solidFill>
                          <a:effectLst/>
                          <a:latin typeface="Times New Roman" panose="02020603050405020304" pitchFamily="18" charset="0"/>
                          <a:ea typeface="楷体" panose="02010609060101010101" pitchFamily="49" charset="-122"/>
                          <a:cs typeface="Times New Roman" panose="02020603050405020304" pitchFamily="18" charset="0"/>
                        </a:rPr>
                        <a:t>科研机构</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和</a:t>
                      </a:r>
                      <a:r>
                        <a:rPr lang="zh-CN" sz="2200" b="1">
                          <a:solidFill>
                            <a:srgbClr val="F39764"/>
                          </a:solidFill>
                          <a:effectLst/>
                          <a:latin typeface="Times New Roman" panose="02020603050405020304" pitchFamily="18" charset="0"/>
                          <a:ea typeface="楷体" panose="02010609060101010101" pitchFamily="49" charset="-122"/>
                          <a:cs typeface="Times New Roman" panose="02020603050405020304" pitchFamily="18" charset="0"/>
                        </a:rPr>
                        <a:t>高等院校</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等科研创新能力强的地区。餐饮、娱乐、文化、旅游等与专业化的管理技术融合</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布局更加广泛</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服务更为完善</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901" marR="901"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0">
                <a:tc vMerge="1">
                  <a:tcPr/>
                </a:tc>
                <a:tc>
                  <a:txBody>
                    <a:bodyPr/>
                    <a:lstStyle/>
                    <a:p>
                      <a:pPr algn="ctr" hangingPunct="0">
                        <a:lnSpc>
                          <a:spcPct val="120000"/>
                        </a:lnSpc>
                        <a:spcAft>
                          <a:spcPts val="0"/>
                        </a:spcAft>
                        <a:tabLst>
                          <a:tab pos="6031230" algn="l"/>
                        </a:tabLst>
                      </a:pPr>
                      <a:r>
                        <a:rPr lang="zh-CN" sz="22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国</a:t>
                      </a:r>
                      <a:r>
                        <a:rPr lang="zh-CN" sz="22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家</a:t>
                      </a:r>
                      <a:endParaRPr lang="zh-CN" sz="22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endParaRPr>
                    </a:p>
                    <a:p>
                      <a:pPr algn="ctr" hangingPunct="0">
                        <a:lnSpc>
                          <a:spcPct val="120000"/>
                        </a:lnSpc>
                        <a:spcAft>
                          <a:spcPts val="0"/>
                        </a:spcAft>
                        <a:tabLst>
                          <a:tab pos="6031230" algn="l"/>
                        </a:tabLst>
                      </a:pPr>
                      <a:r>
                        <a:rPr lang="zh-CN" sz="22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政</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策</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20000"/>
                        </a:lnSpc>
                        <a:spcAft>
                          <a:spcPts val="0"/>
                        </a:spcAft>
                        <a:tabLst>
                          <a:tab pos="6031230" algn="l"/>
                        </a:tabLs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政府的财政支持、税收和土地优惠等政策</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对服务业有明显的吸引作用</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合理的政府监管和健全的法律法规</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有利于服务业健康发展</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901" marR="901"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129996">
                <a:tc vMerge="1">
                  <a:tcPr/>
                </a:tc>
                <a:tc>
                  <a:txBody>
                    <a:bodyPr/>
                    <a:lstStyle/>
                    <a:p>
                      <a:pPr algn="ctr" hangingPunct="0">
                        <a:lnSpc>
                          <a:spcPct val="120000"/>
                        </a:lnSpc>
                        <a:spcAft>
                          <a:spcPts val="0"/>
                        </a:spcAft>
                        <a:tabLst>
                          <a:tab pos="6031230" algn="l"/>
                        </a:tabLst>
                      </a:pPr>
                      <a:r>
                        <a:rPr lang="zh-CN" sz="22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集聚</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20000"/>
                        </a:lnSpc>
                        <a:spcAft>
                          <a:spcPts val="0"/>
                        </a:spcAft>
                        <a:tabLst>
                          <a:tab pos="6031230" algn="l"/>
                        </a:tabLs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一方面商家可以共享基础设施</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降低交易成本</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便捷地获取信息和技术</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扩大知名度和影响力</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另一方面可以减少消费者的交通费用</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吸引消费者</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提高经济效益</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901" marR="901"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0">
                <a:tc vMerge="1">
                  <a:tcPr/>
                </a:tc>
                <a:tc>
                  <a:txBody>
                    <a:bodyPr/>
                    <a:lstStyle/>
                    <a:p>
                      <a:pPr algn="ctr" hangingPunct="0">
                        <a:lnSpc>
                          <a:spcPct val="120000"/>
                        </a:lnSpc>
                        <a:spcAft>
                          <a:spcPts val="0"/>
                        </a:spcAft>
                        <a:tabLst>
                          <a:tab pos="6031230" algn="l"/>
                        </a:tabLst>
                      </a:pPr>
                      <a:r>
                        <a:rPr lang="zh-CN" sz="22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历史</a:t>
                      </a:r>
                      <a:endParaRPr lang="zh-CN" sz="22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endParaRPr>
                    </a:p>
                    <a:p>
                      <a:pPr algn="ctr" hangingPunct="0">
                        <a:lnSpc>
                          <a:spcPct val="120000"/>
                        </a:lnSpc>
                        <a:spcAft>
                          <a:spcPts val="0"/>
                        </a:spcAft>
                        <a:tabLst>
                          <a:tab pos="6031230" algn="l"/>
                        </a:tabLst>
                      </a:pPr>
                      <a:r>
                        <a:rPr lang="zh-CN" sz="22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文</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化</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20000"/>
                        </a:lnSpc>
                        <a:spcAft>
                          <a:spcPts val="0"/>
                        </a:spcAft>
                        <a:tabLst>
                          <a:tab pos="6031230" algn="l"/>
                        </a:tabLs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具有不同文化背景的消费者在消费行为过程中的价值取向会有所不同</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所形成的购买态度及其购买决策行为也会有所不同</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901" marR="901"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617879"/>
          </a:xfrm>
        </p:spPr>
        <p:txBody>
          <a:bodyPr/>
          <a:lstStyle/>
          <a:p>
            <a:pPr hangingPunct="0">
              <a:spcAft>
                <a:spcPts val="0"/>
              </a:spcAft>
              <a:tabLst>
                <a:tab pos="6031230" algn="l"/>
              </a:tabLst>
            </a:pP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sz="23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影响非商业性服务业区位选择的因</a:t>
            </a:r>
            <a:r>
              <a:rPr lang="zh-CN" altLang="zh-CN" sz="2300" b="1"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素</a:t>
            </a:r>
            <a:endParaRPr lang="en-US" altLang="zh-CN" sz="23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031230" algn="l"/>
              </a:tabLst>
            </a:pPr>
            <a:r>
              <a:rPr lang="zh-CN" altLang="zh-CN" sz="2300"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非</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商业性服务业着眼社会福利分配公平，以</a:t>
            </a:r>
            <a:r>
              <a:rPr lang="zh-CN" altLang="zh-CN" sz="2300" b="1">
                <a:solidFill>
                  <a:srgbClr val="F39764"/>
                </a:solidFill>
                <a:latin typeface="Times New Roman" panose="02020603050405020304" pitchFamily="18" charset="0"/>
                <a:ea typeface="楷体" panose="02010609060101010101" pitchFamily="49" charset="-122"/>
                <a:cs typeface="Times New Roman" panose="02020603050405020304" pitchFamily="18" charset="0"/>
              </a:rPr>
              <a:t>均衡化</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为区位选择原则，主要考虑被服务对象的需求与分布。例如，公立学校、医院的布局主要是根据人口分布来确定的</a:t>
            </a:r>
            <a:r>
              <a:rPr lang="zh-CN" altLang="zh-CN" sz="2300"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sz="2300"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1"/>
          <a:stretch>
            <a:fillRect/>
          </a:stretch>
        </p:blipFill>
        <p:spPr>
          <a:xfrm>
            <a:off x="335200" y="2492896"/>
            <a:ext cx="11511502" cy="2308324"/>
          </a:xfrm>
          <a:prstGeom prst="rect">
            <a:avLst/>
          </a:prstGeom>
        </p:spPr>
      </p:pic>
      <p:sp>
        <p:nvSpPr>
          <p:cNvPr id="4" name="内容占位符 1"/>
          <p:cNvSpPr txBox="1"/>
          <p:nvPr/>
        </p:nvSpPr>
        <p:spPr bwMode="auto">
          <a:xfrm>
            <a:off x="360854" y="2492896"/>
            <a:ext cx="11485848" cy="23083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tabLst>
                <a:tab pos="6031230"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不</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同类型的服务业对交通运输条件的要求存在差异</a:t>
            </a:r>
            <a:endParaRPr lang="zh-CN" altLang="zh-CN" sz="10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713740">
              <a:spcAft>
                <a:spcPts val="0"/>
              </a:spcAft>
              <a:tabLst>
                <a:tab pos="6031230" algn="l"/>
              </a:tabLst>
            </a:pP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生产性服务业如物流业</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要靠近高速公路、机场、港口等布局</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主要考虑到方便货物运输</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生活性服务业如零售业、餐饮业</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一般位于十字路口或街道两旁</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主要考虑到客户可以方便快捷到达。</a:t>
            </a:r>
            <a:endParaRPr lang="zh-CN" alt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温馨提示.eps" descr="id:2147490808;FounderCES"/>
          <p:cNvPicPr/>
          <p:nvPr/>
        </p:nvPicPr>
        <p:blipFill>
          <a:blip r:embed="rId2"/>
          <a:stretch>
            <a:fillRect/>
          </a:stretch>
        </p:blipFill>
        <p:spPr>
          <a:xfrm>
            <a:off x="446809" y="2625721"/>
            <a:ext cx="1903981" cy="37433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知识点2.eps" descr="id:2147488015;FounderCES"/>
          <p:cNvPicPr/>
          <p:nvPr/>
        </p:nvPicPr>
        <p:blipFill>
          <a:blip r:embed="rId1"/>
          <a:stretch>
            <a:fillRect/>
          </a:stretch>
        </p:blipFill>
        <p:spPr>
          <a:xfrm>
            <a:off x="360854" y="889580"/>
            <a:ext cx="1354455" cy="359410"/>
          </a:xfrm>
          <a:prstGeom prst="rect">
            <a:avLst/>
          </a:prstGeom>
        </p:spPr>
      </p:pic>
      <p:sp>
        <p:nvSpPr>
          <p:cNvPr id="5" name="内容占位符 1"/>
          <p:cNvSpPr>
            <a:spLocks noGrp="1"/>
          </p:cNvSpPr>
          <p:nvPr>
            <p:ph idx="1"/>
          </p:nvPr>
        </p:nvSpPr>
        <p:spPr>
          <a:xfrm>
            <a:off x="360854" y="746120"/>
            <a:ext cx="11485848" cy="2308324"/>
          </a:xfrm>
        </p:spPr>
        <p:txBody>
          <a:bodyPr/>
          <a:lstStyle/>
          <a:p>
            <a:pPr hangingPunct="0">
              <a:spcAft>
                <a:spcPts val="0"/>
              </a:spcAft>
              <a:tabLst>
                <a:tab pos="6031230" algn="l"/>
              </a:tabLst>
            </a:pPr>
            <a:r>
              <a:rPr lang="en-US"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服</a:t>
            </a:r>
            <a:r>
              <a:rPr lang="zh-CN" altLang="zh-CN" b="1">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务业区位因素的变化</a:t>
            </a:r>
            <a:endParaRPr lang="zh-CN" altLang="zh-CN" sz="10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03123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服务业区位因素的发展变化状况</a:t>
            </a:r>
            <a:endParaRPr lang="zh-CN" altLang="zh-CN" sz="10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03123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）一些新兴的服务行业，如软件服务、现代金融、健康养老、科技咨询、文化创意设计等不断涌现。</a:t>
            </a:r>
            <a:endParaRPr lang="zh-CN" alt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2" name="表格 1"/>
          <p:cNvGraphicFramePr>
            <a:graphicFrameLocks noGrp="1"/>
          </p:cNvGraphicFramePr>
          <p:nvPr/>
        </p:nvGraphicFramePr>
        <p:xfrm>
          <a:off x="478582" y="3067358"/>
          <a:ext cx="11233248" cy="2194560"/>
        </p:xfrm>
        <a:graphic>
          <a:graphicData uri="http://schemas.openxmlformats.org/drawingml/2006/table">
            <a:tbl>
              <a:tblPr firstRow="1" firstCol="1" bandRow="1"/>
              <a:tblGrid>
                <a:gridCol w="5100529"/>
                <a:gridCol w="6132719"/>
              </a:tblGrid>
              <a:tr h="0">
                <a:tc>
                  <a:txBody>
                    <a:bodyPr/>
                    <a:lstStyle/>
                    <a:p>
                      <a:pPr algn="ctr" hangingPunct="0">
                        <a:lnSpc>
                          <a:spcPct val="150000"/>
                        </a:lnSpc>
                        <a:spcAft>
                          <a:spcPts val="0"/>
                        </a:spcAft>
                        <a:tabLst>
                          <a:tab pos="6031230"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新兴服务行业</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6031230"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布局要求</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r>
              <a:tr h="0">
                <a:tc>
                  <a:txBody>
                    <a:bodyPr/>
                    <a:lstStyle/>
                    <a:p>
                      <a:pPr algn="ctr" hangingPunct="0">
                        <a:lnSpc>
                          <a:spcPct val="150000"/>
                        </a:lnSpc>
                        <a:spcAft>
                          <a:spcPts val="0"/>
                        </a:spcAft>
                        <a:tabLst>
                          <a:tab pos="603123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软件服务、科技咨询</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603123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靠近科研机构和高等院校等</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0">
                <a:tc>
                  <a:txBody>
                    <a:bodyPr/>
                    <a:lstStyle/>
                    <a:p>
                      <a:pPr algn="ctr" hangingPunct="0">
                        <a:lnSpc>
                          <a:spcPct val="150000"/>
                        </a:lnSpc>
                        <a:spcAft>
                          <a:spcPts val="0"/>
                        </a:spcAft>
                        <a:tabLst>
                          <a:tab pos="603123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现代金融</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603123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城市中心、交通运输便利的地区</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0">
                <a:tc>
                  <a:txBody>
                    <a:bodyPr/>
                    <a:lstStyle/>
                    <a:p>
                      <a:pPr algn="ctr" hangingPunct="0">
                        <a:lnSpc>
                          <a:spcPct val="150000"/>
                        </a:lnSpc>
                        <a:spcAft>
                          <a:spcPts val="0"/>
                        </a:spcAft>
                        <a:tabLst>
                          <a:tab pos="603123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健康养老</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603123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环境优美的地区</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bl>
          </a:graphicData>
        </a:graphic>
      </p:graphicFrame>
      <p:sp>
        <p:nvSpPr>
          <p:cNvPr id="6" name="内容占位符 1"/>
          <p:cNvSpPr txBox="1"/>
          <p:nvPr/>
        </p:nvSpPr>
        <p:spPr bwMode="auto">
          <a:xfrm>
            <a:off x="360854" y="5301208"/>
            <a:ext cx="11485848"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6031230" algn="l"/>
              </a:tabLst>
            </a:pP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）传统服务业结合现代技术不断改造和提升、融合与分化。</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
          <a:stretch>
            <a:fillRect/>
          </a:stretch>
        </p:blipFill>
        <p:spPr>
          <a:xfrm>
            <a:off x="335200" y="836712"/>
            <a:ext cx="11511502" cy="4032448"/>
          </a:xfrm>
          <a:prstGeom prst="rect">
            <a:avLst/>
          </a:prstGeom>
        </p:spPr>
      </p:pic>
      <p:sp>
        <p:nvSpPr>
          <p:cNvPr id="4" name="内容占位符 1"/>
          <p:cNvSpPr txBox="1"/>
          <p:nvPr/>
        </p:nvSpPr>
        <p:spPr bwMode="auto">
          <a:xfrm>
            <a:off x="360854" y="836712"/>
            <a:ext cx="11485848"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ctr">
              <a:spcAft>
                <a:spcPts val="0"/>
              </a:spcAft>
              <a:tabLst>
                <a:tab pos="6031230"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现</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代服务业</a:t>
            </a:r>
            <a:endParaRPr lang="zh-CN" alt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拓展探究.eps" descr="id:2147490441;FounderCES"/>
          <p:cNvPicPr/>
          <p:nvPr/>
        </p:nvPicPr>
        <p:blipFill>
          <a:blip r:embed="rId2"/>
          <a:stretch>
            <a:fillRect/>
          </a:stretch>
        </p:blipFill>
        <p:spPr>
          <a:xfrm>
            <a:off x="478582" y="981298"/>
            <a:ext cx="1872208" cy="387888"/>
          </a:xfrm>
          <a:prstGeom prst="rect">
            <a:avLst/>
          </a:prstGeom>
        </p:spPr>
      </p:pic>
      <p:graphicFrame>
        <p:nvGraphicFramePr>
          <p:cNvPr id="2" name="表格 1"/>
          <p:cNvGraphicFramePr>
            <a:graphicFrameLocks noGrp="1"/>
          </p:cNvGraphicFramePr>
          <p:nvPr/>
        </p:nvGraphicFramePr>
        <p:xfrm>
          <a:off x="478582" y="1556792"/>
          <a:ext cx="11233248" cy="3291840"/>
        </p:xfrm>
        <a:graphic>
          <a:graphicData uri="http://schemas.openxmlformats.org/drawingml/2006/table">
            <a:tbl>
              <a:tblPr firstRow="1" firstCol="1" bandRow="1"/>
              <a:tblGrid>
                <a:gridCol w="1119226"/>
                <a:gridCol w="10114022"/>
              </a:tblGrid>
              <a:tr h="0">
                <a:tc>
                  <a:txBody>
                    <a:bodyPr/>
                    <a:lstStyle/>
                    <a:p>
                      <a:pPr algn="ctr" hangingPunct="0">
                        <a:lnSpc>
                          <a:spcPct val="150000"/>
                        </a:lnSpc>
                        <a:spcAft>
                          <a:spcPts val="0"/>
                        </a:spcAft>
                        <a:tabLst>
                          <a:tab pos="6031230" algn="l"/>
                        </a:tabLst>
                      </a:pP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含义</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tabLst>
                          <a:tab pos="6031230" algn="l"/>
                        </a:tabLst>
                      </a:pP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以现代科学技术特别是网络信息技术为主要支撑</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建立在新的商业模式、服务方式和管理方式基础上的服务产业</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0">
                <a:tc>
                  <a:txBody>
                    <a:bodyPr/>
                    <a:lstStyle/>
                    <a:p>
                      <a:pPr algn="ctr" hangingPunct="0">
                        <a:lnSpc>
                          <a:spcPct val="150000"/>
                        </a:lnSpc>
                        <a:spcAft>
                          <a:spcPts val="0"/>
                        </a:spcAft>
                        <a:tabLst>
                          <a:tab pos="6031230" algn="l"/>
                        </a:tabLst>
                      </a:pP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内容</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tabLst>
                          <a:tab pos="6031230" algn="l"/>
                        </a:tabLst>
                      </a:pP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既包括随着技术发展产生的新兴服务业</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也包括应用现代技术对传统服务业的改造和提升</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0">
                <a:tc>
                  <a:txBody>
                    <a:bodyPr/>
                    <a:lstStyle/>
                    <a:p>
                      <a:pPr algn="ctr" hangingPunct="0">
                        <a:lnSpc>
                          <a:spcPct val="150000"/>
                        </a:lnSpc>
                        <a:spcAft>
                          <a:spcPts val="0"/>
                        </a:spcAft>
                        <a:tabLst>
                          <a:tab pos="6031230" algn="l"/>
                        </a:tabLst>
                      </a:pP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特点</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tabLst>
                          <a:tab pos="6031230" algn="l"/>
                        </a:tabLst>
                      </a:pP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与传统服务业相比</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具有高技术含量、高品质服务、高附加值以及辐射功能强、资源耗费少、环境污染小等特点</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1200329"/>
          </a:xfrm>
        </p:spPr>
        <p:txBody>
          <a:bodyPr/>
          <a:lstStyle/>
          <a:p>
            <a:pPr hangingPunct="0">
              <a:spcAft>
                <a:spcPts val="0"/>
              </a:spcAft>
              <a:tabLst>
                <a:tab pos="603123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服务业区位因素变化的表现</a:t>
            </a:r>
            <a:endParaRPr lang="zh-CN" altLang="zh-CN" sz="10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03123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39764"/>
                </a:solidFill>
                <a:latin typeface="Times New Roman" panose="02020603050405020304" pitchFamily="18" charset="0"/>
                <a:ea typeface="楷体" panose="02010609060101010101" pitchFamily="49" charset="-122"/>
                <a:cs typeface="Times New Roman" panose="02020603050405020304" pitchFamily="18" charset="0"/>
              </a:rPr>
              <a:t>网络信息技术</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是影响新兴服务业区位选择的主要因素</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xb70.jpg" descr="id:2147492242;FounderCES"/>
          <p:cNvPicPr/>
          <p:nvPr/>
        </p:nvPicPr>
        <p:blipFill>
          <a:blip r:embed="rId1"/>
          <a:stretch>
            <a:fillRect/>
          </a:stretch>
        </p:blipFill>
        <p:spPr>
          <a:xfrm>
            <a:off x="1774726" y="2132856"/>
            <a:ext cx="6552728" cy="3163837"/>
          </a:xfrm>
          <a:prstGeom prst="rect">
            <a:avLst/>
          </a:prstGeom>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6248"/>
          </a:xfrm>
        </p:spPr>
        <p:txBody>
          <a:bodyPr/>
          <a:lstStyle/>
          <a:p>
            <a:pPr hangingPunct="0">
              <a:spcAft>
                <a:spcPts val="0"/>
              </a:spcAft>
              <a:tabLst>
                <a:tab pos="603123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）地理的空间限制对服务业区位选择的影响在逐渐减弱</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xb71.jpg" descr="id:2147492249;FounderCES"/>
          <p:cNvPicPr/>
          <p:nvPr/>
        </p:nvPicPr>
        <p:blipFill>
          <a:blip r:embed="rId1"/>
          <a:stretch>
            <a:fillRect/>
          </a:stretch>
        </p:blipFill>
        <p:spPr>
          <a:xfrm>
            <a:off x="1884095" y="1628799"/>
            <a:ext cx="7883519" cy="1523663"/>
          </a:xfrm>
          <a:prstGeom prst="rect">
            <a:avLst/>
          </a:prstGeom>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4330</Words>
  <Application>WPS 演示</Application>
  <PresentationFormat>自定义</PresentationFormat>
  <Paragraphs>278</Paragraphs>
  <Slides>27</Slides>
  <Notes>0</Notes>
  <HiddenSlides>0</HiddenSlides>
  <MMClips>0</MMClips>
  <ScaleCrop>false</ScaleCrop>
  <HeadingPairs>
    <vt:vector size="6" baseType="variant">
      <vt:variant>
        <vt:lpstr>已用的字体</vt:lpstr>
      </vt:variant>
      <vt:variant>
        <vt:i4>10</vt:i4>
      </vt:variant>
      <vt:variant>
        <vt:lpstr>主题</vt:lpstr>
      </vt:variant>
      <vt:variant>
        <vt:i4>1</vt:i4>
      </vt:variant>
      <vt:variant>
        <vt:lpstr>幻灯片标题</vt:lpstr>
      </vt:variant>
      <vt:variant>
        <vt:i4>27</vt:i4>
      </vt:variant>
    </vt:vector>
  </HeadingPairs>
  <TitlesOfParts>
    <vt:vector size="38" baseType="lpstr">
      <vt:lpstr>Arial</vt:lpstr>
      <vt:lpstr>宋体</vt:lpstr>
      <vt:lpstr>Wingdings</vt:lpstr>
      <vt:lpstr>Times New Roman</vt:lpstr>
      <vt:lpstr>楷体</vt:lpstr>
      <vt:lpstr>微软雅黑</vt:lpstr>
      <vt:lpstr>黑体</vt:lpstr>
      <vt:lpstr>仿宋</vt:lpstr>
      <vt:lpstr>Arial Unicode MS</vt:lpstr>
      <vt:lpstr>Calibri</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WPS_1757473407</cp:lastModifiedBy>
  <cp:revision>442</cp:revision>
  <dcterms:created xsi:type="dcterms:W3CDTF">2020-11-06T05:24:00Z</dcterms:created>
  <dcterms:modified xsi:type="dcterms:W3CDTF">2025-10-10T01:47:50Z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2052-12.1.0.22529</vt:lpwstr>
  </property>
  <property fmtid="{D5CDD505-2E9C-101B-9397-08002B2CF9AE}" pid="3" name="ICV">
    <vt:lpwstr>1308F0E68E11409A82B92C9CE8E2AFAE_12</vt:lpwstr>
  </property>
</Properties>
</file>